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71" r:id="rId2"/>
    <p:sldId id="256" r:id="rId3"/>
    <p:sldId id="257" r:id="rId4"/>
    <p:sldId id="259" r:id="rId5"/>
    <p:sldId id="260" r:id="rId6"/>
    <p:sldId id="261" r:id="rId7"/>
    <p:sldId id="262" r:id="rId8"/>
    <p:sldId id="263" r:id="rId9"/>
    <p:sldId id="264" r:id="rId10"/>
    <p:sldId id="265" r:id="rId11"/>
    <p:sldId id="266" r:id="rId12"/>
    <p:sldId id="267" r:id="rId13"/>
    <p:sldId id="268" r:id="rId14"/>
    <p:sldId id="277" r:id="rId15"/>
    <p:sldId id="272" r:id="rId16"/>
    <p:sldId id="258" r:id="rId17"/>
    <p:sldId id="273" r:id="rId18"/>
    <p:sldId id="274" r:id="rId19"/>
    <p:sldId id="275" r:id="rId20"/>
    <p:sldId id="276" r:id="rId21"/>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294" autoAdjust="0"/>
  </p:normalViewPr>
  <p:slideViewPr>
    <p:cSldViewPr>
      <p:cViewPr varScale="1">
        <p:scale>
          <a:sx n="79" d="100"/>
          <a:sy n="79" d="100"/>
        </p:scale>
        <p:origin x="3108"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2B685F-BF01-492B-96C6-0B76E00CA783}" type="datetimeFigureOut">
              <a:rPr lang="en-US" smtClean="0"/>
              <a:t>12/2/2018</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217284-CE4D-4927-88BD-DEC64DFAE45B}" type="slidenum">
              <a:rPr lang="en-US" smtClean="0"/>
              <a:t>‹#›</a:t>
            </a:fld>
            <a:endParaRPr lang="en-US"/>
          </a:p>
        </p:txBody>
      </p:sp>
    </p:spTree>
    <p:extLst>
      <p:ext uri="{BB962C8B-B14F-4D97-AF65-F5344CB8AC3E}">
        <p14:creationId xmlns:p14="http://schemas.microsoft.com/office/powerpoint/2010/main" val="339984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F30F91-6DF7-4684-BE98-989DC73426F3}" type="slidenum">
              <a:rPr lang="en-US" smtClean="0"/>
              <a:t>1</a:t>
            </a:fld>
            <a:endParaRPr lang="en-US" dirty="0"/>
          </a:p>
        </p:txBody>
      </p:sp>
    </p:spTree>
    <p:extLst>
      <p:ext uri="{BB962C8B-B14F-4D97-AF65-F5344CB8AC3E}">
        <p14:creationId xmlns:p14="http://schemas.microsoft.com/office/powerpoint/2010/main" val="3172193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217284-CE4D-4927-88BD-DEC64DFAE45B}" type="slidenum">
              <a:rPr lang="en-US" smtClean="0"/>
              <a:t>4</a:t>
            </a:fld>
            <a:endParaRPr lang="en-US"/>
          </a:p>
        </p:txBody>
      </p:sp>
    </p:spTree>
    <p:extLst>
      <p:ext uri="{BB962C8B-B14F-4D97-AF65-F5344CB8AC3E}">
        <p14:creationId xmlns:p14="http://schemas.microsoft.com/office/powerpoint/2010/main" val="2561087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217284-CE4D-4927-88BD-DEC64DFAE45B}" type="slidenum">
              <a:rPr lang="en-US" smtClean="0"/>
              <a:t>5</a:t>
            </a:fld>
            <a:endParaRPr lang="en-US"/>
          </a:p>
        </p:txBody>
      </p:sp>
    </p:spTree>
    <p:extLst>
      <p:ext uri="{BB962C8B-B14F-4D97-AF65-F5344CB8AC3E}">
        <p14:creationId xmlns:p14="http://schemas.microsoft.com/office/powerpoint/2010/main" val="1483798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217284-CE4D-4927-88BD-DEC64DFAE45B}" type="slidenum">
              <a:rPr lang="en-US" smtClean="0"/>
              <a:t>6</a:t>
            </a:fld>
            <a:endParaRPr lang="en-US"/>
          </a:p>
        </p:txBody>
      </p:sp>
    </p:spTree>
    <p:extLst>
      <p:ext uri="{BB962C8B-B14F-4D97-AF65-F5344CB8AC3E}">
        <p14:creationId xmlns:p14="http://schemas.microsoft.com/office/powerpoint/2010/main" val="3675689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217284-CE4D-4927-88BD-DEC64DFAE45B}" type="slidenum">
              <a:rPr lang="en-US" smtClean="0"/>
              <a:t>7</a:t>
            </a:fld>
            <a:endParaRPr lang="en-US"/>
          </a:p>
        </p:txBody>
      </p:sp>
    </p:spTree>
    <p:extLst>
      <p:ext uri="{BB962C8B-B14F-4D97-AF65-F5344CB8AC3E}">
        <p14:creationId xmlns:p14="http://schemas.microsoft.com/office/powerpoint/2010/main" val="395167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217284-CE4D-4927-88BD-DEC64DFAE45B}" type="slidenum">
              <a:rPr lang="en-US" smtClean="0"/>
              <a:t>9</a:t>
            </a:fld>
            <a:endParaRPr lang="en-US"/>
          </a:p>
        </p:txBody>
      </p:sp>
    </p:spTree>
    <p:extLst>
      <p:ext uri="{BB962C8B-B14F-4D97-AF65-F5344CB8AC3E}">
        <p14:creationId xmlns:p14="http://schemas.microsoft.com/office/powerpoint/2010/main" val="4015223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217284-CE4D-4927-88BD-DEC64DFAE45B}" type="slidenum">
              <a:rPr lang="en-US" smtClean="0"/>
              <a:t>11</a:t>
            </a:fld>
            <a:endParaRPr lang="en-US"/>
          </a:p>
        </p:txBody>
      </p:sp>
    </p:spTree>
    <p:extLst>
      <p:ext uri="{BB962C8B-B14F-4D97-AF65-F5344CB8AC3E}">
        <p14:creationId xmlns:p14="http://schemas.microsoft.com/office/powerpoint/2010/main" val="1671140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3"/>
          </a:xfrm>
        </p:spPr>
        <p:txBody>
          <a:bodyPr/>
          <a:lstStyle/>
          <a:p>
            <a:r>
              <a:rPr lang="en-US"/>
              <a:t>Click to edit Master title style</a:t>
            </a:r>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85"/>
            <a:ext cx="1543050" cy="78020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366185"/>
            <a:ext cx="4514850" cy="78020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7"/>
            <a:ext cx="5829300" cy="181610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4067"/>
            <a:ext cx="2256235" cy="15494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0"/>
            <a:ext cx="4114800" cy="755651"/>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12/2/2018</a:t>
            </a:fld>
            <a:endParaRPr lang="en-US"/>
          </a:p>
        </p:txBody>
      </p:sp>
      <p:sp>
        <p:nvSpPr>
          <p:cNvPr id="5" name="Footer Placeholder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tiff"/><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package" Target="../embeddings/Microsoft_Excel_Worksheet.xlsx"/><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6.emf"/><Relationship Id="rId5" Type="http://schemas.openxmlformats.org/officeDocument/2006/relationships/package" Target="../embeddings/Microsoft_Excel_Worksheet1.xlsx"/><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103539" y="370203"/>
            <a:ext cx="4459062" cy="2144398"/>
            <a:chOff x="1103539" y="370203"/>
            <a:chExt cx="3746324" cy="215519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1431" y="381000"/>
              <a:ext cx="3648432" cy="2144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103539" y="370203"/>
              <a:ext cx="340158" cy="400110"/>
            </a:xfrm>
            <a:prstGeom prst="rect">
              <a:avLst/>
            </a:prstGeom>
            <a:noFill/>
          </p:spPr>
          <p:txBody>
            <a:bodyPr wrap="none" rtlCol="0">
              <a:spAutoFit/>
            </a:bodyPr>
            <a:lstStyle/>
            <a:p>
              <a:r>
                <a:rPr lang="en-US" sz="2000" b="1" dirty="0"/>
                <a:t>A</a:t>
              </a:r>
            </a:p>
          </p:txBody>
        </p:sp>
      </p:grpSp>
      <p:sp>
        <p:nvSpPr>
          <p:cNvPr id="19" name="TextBox 18"/>
          <p:cNvSpPr txBox="1"/>
          <p:nvPr/>
        </p:nvSpPr>
        <p:spPr>
          <a:xfrm>
            <a:off x="0" y="871"/>
            <a:ext cx="936667" cy="369332"/>
          </a:xfrm>
          <a:prstGeom prst="rect">
            <a:avLst/>
          </a:prstGeom>
          <a:noFill/>
        </p:spPr>
        <p:txBody>
          <a:bodyPr wrap="none" rtlCol="0">
            <a:spAutoFit/>
          </a:bodyPr>
          <a:lstStyle/>
          <a:p>
            <a:r>
              <a:rPr lang="en-US" dirty="0"/>
              <a:t>Figure 1</a:t>
            </a:r>
          </a:p>
        </p:txBody>
      </p:sp>
      <p:sp>
        <p:nvSpPr>
          <p:cNvPr id="21" name="TextBox 20"/>
          <p:cNvSpPr txBox="1"/>
          <p:nvPr/>
        </p:nvSpPr>
        <p:spPr>
          <a:xfrm>
            <a:off x="152400" y="6858000"/>
            <a:ext cx="6629400" cy="1384995"/>
          </a:xfrm>
          <a:prstGeom prst="rect">
            <a:avLst/>
          </a:prstGeom>
          <a:noFill/>
        </p:spPr>
        <p:txBody>
          <a:bodyPr wrap="square" rtlCol="0">
            <a:spAutoFit/>
          </a:bodyPr>
          <a:lstStyle/>
          <a:p>
            <a:r>
              <a:rPr lang="en-US" sz="1400" dirty="0"/>
              <a:t>Figure 1. </a:t>
            </a:r>
          </a:p>
          <a:p>
            <a:r>
              <a:rPr lang="en-US" sz="1400" dirty="0"/>
              <a:t>A, schematic representation of the treatment of </a:t>
            </a:r>
            <a:r>
              <a:rPr lang="en-US" sz="1400" dirty="0" err="1"/>
              <a:t>sulforaphane</a:t>
            </a:r>
            <a:r>
              <a:rPr lang="en-US" sz="1400" dirty="0"/>
              <a:t> (SFN) and exposure in female SKH-1 hairless mice. </a:t>
            </a:r>
          </a:p>
          <a:p>
            <a:r>
              <a:rPr lang="en-US" sz="1400" dirty="0"/>
              <a:t>B,  The effects of UV-irradiation and topical application  of SFN. The tumor incidence (%) of each group was calculated from the number of mice without tumor growth over the number of mice examined. </a:t>
            </a:r>
          </a:p>
        </p:txBody>
      </p:sp>
      <p:graphicFrame>
        <p:nvGraphicFramePr>
          <p:cNvPr id="25" name="Table 24"/>
          <p:cNvGraphicFramePr>
            <a:graphicFrameLocks noGrp="1"/>
          </p:cNvGraphicFramePr>
          <p:nvPr>
            <p:extLst/>
          </p:nvPr>
        </p:nvGraphicFramePr>
        <p:xfrm>
          <a:off x="1201431" y="2819400"/>
          <a:ext cx="4572000" cy="221488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gridCol w="1198975">
                  <a:extLst>
                    <a:ext uri="{9D8B030D-6E8A-4147-A177-3AD203B41FA5}">
                      <a16:colId xmlns:a16="http://schemas.microsoft.com/office/drawing/2014/main" val="20001"/>
                    </a:ext>
                  </a:extLst>
                </a:gridCol>
                <a:gridCol w="1087025">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tblGrid>
              <a:tr h="370840">
                <a:tc>
                  <a:txBody>
                    <a:bodyPr/>
                    <a:lstStyle/>
                    <a:p>
                      <a:pPr algn="ctr"/>
                      <a:r>
                        <a:rPr lang="en-US" sz="1400" dirty="0"/>
                        <a:t>Treatment</a:t>
                      </a:r>
                      <a:r>
                        <a:rPr lang="en-US" sz="1400" baseline="0" dirty="0"/>
                        <a:t> group</a:t>
                      </a:r>
                      <a:endParaRPr lang="en-US" sz="1400" dirty="0"/>
                    </a:p>
                  </a:txBody>
                  <a:tcPr/>
                </a:tc>
                <a:tc>
                  <a:txBody>
                    <a:bodyPr/>
                    <a:lstStyle/>
                    <a:p>
                      <a:pPr algn="ctr"/>
                      <a:r>
                        <a:rPr lang="en-US" sz="1400" dirty="0"/>
                        <a:t>No. of mice examined</a:t>
                      </a:r>
                    </a:p>
                  </a:txBody>
                  <a:tcPr/>
                </a:tc>
                <a:tc>
                  <a:txBody>
                    <a:bodyPr/>
                    <a:lstStyle/>
                    <a:p>
                      <a:pPr algn="ctr"/>
                      <a:r>
                        <a:rPr lang="en-US" sz="1400" dirty="0"/>
                        <a:t>No. of mice with tumor growth</a:t>
                      </a:r>
                    </a:p>
                  </a:txBody>
                  <a:tcPr/>
                </a:tc>
                <a:tc>
                  <a:txBody>
                    <a:bodyPr/>
                    <a:lstStyle/>
                    <a:p>
                      <a:pPr algn="ctr"/>
                      <a:r>
                        <a:rPr lang="en-US" sz="1400" dirty="0"/>
                        <a:t>Tumor Incidence</a:t>
                      </a:r>
                    </a:p>
                  </a:txBody>
                  <a:tcPr/>
                </a:tc>
                <a:extLst>
                  <a:ext uri="{0D108BD9-81ED-4DB2-BD59-A6C34878D82A}">
                    <a16:rowId xmlns:a16="http://schemas.microsoft.com/office/drawing/2014/main" val="10000"/>
                  </a:ext>
                </a:extLst>
              </a:tr>
              <a:tr h="370840">
                <a:tc>
                  <a:txBody>
                    <a:bodyPr/>
                    <a:lstStyle/>
                    <a:p>
                      <a:pPr algn="ctr"/>
                      <a:r>
                        <a:rPr lang="en-US" sz="1400" dirty="0"/>
                        <a:t>Control</a:t>
                      </a:r>
                    </a:p>
                  </a:txBody>
                  <a:tcPr/>
                </a:tc>
                <a:tc>
                  <a:txBody>
                    <a:bodyPr/>
                    <a:lstStyle/>
                    <a:p>
                      <a:pPr algn="ctr"/>
                      <a:r>
                        <a:rPr lang="en-US" sz="1400" dirty="0"/>
                        <a:t>6</a:t>
                      </a:r>
                    </a:p>
                  </a:txBody>
                  <a:tcPr/>
                </a:tc>
                <a:tc>
                  <a:txBody>
                    <a:bodyPr/>
                    <a:lstStyle/>
                    <a:p>
                      <a:pPr algn="ctr"/>
                      <a:r>
                        <a:rPr lang="en-US" sz="1400" dirty="0"/>
                        <a:t>0</a:t>
                      </a:r>
                    </a:p>
                  </a:txBody>
                  <a:tcPr/>
                </a:tc>
                <a:tc>
                  <a:txBody>
                    <a:bodyPr/>
                    <a:lstStyle/>
                    <a:p>
                      <a:pPr algn="ctr"/>
                      <a:r>
                        <a:rPr lang="en-US" sz="1400" dirty="0"/>
                        <a:t>0%</a:t>
                      </a:r>
                    </a:p>
                  </a:txBody>
                  <a:tcPr/>
                </a:tc>
                <a:extLst>
                  <a:ext uri="{0D108BD9-81ED-4DB2-BD59-A6C34878D82A}">
                    <a16:rowId xmlns:a16="http://schemas.microsoft.com/office/drawing/2014/main" val="10001"/>
                  </a:ext>
                </a:extLst>
              </a:tr>
              <a:tr h="370840">
                <a:tc>
                  <a:txBody>
                    <a:bodyPr/>
                    <a:lstStyle/>
                    <a:p>
                      <a:pPr algn="ctr"/>
                      <a:r>
                        <a:rPr lang="en-US" sz="1400" dirty="0"/>
                        <a:t>SFN</a:t>
                      </a:r>
                    </a:p>
                  </a:txBody>
                  <a:tcPr/>
                </a:tc>
                <a:tc>
                  <a:txBody>
                    <a:bodyPr/>
                    <a:lstStyle/>
                    <a:p>
                      <a:pPr algn="ctr"/>
                      <a:r>
                        <a:rPr lang="en-US" sz="1400" dirty="0"/>
                        <a:t>6</a:t>
                      </a:r>
                    </a:p>
                  </a:txBody>
                  <a:tcPr/>
                </a:tc>
                <a:tc>
                  <a:txBody>
                    <a:bodyPr/>
                    <a:lstStyle/>
                    <a:p>
                      <a:pPr algn="ctr"/>
                      <a:r>
                        <a:rPr lang="en-US" sz="1400" dirty="0"/>
                        <a:t>0</a:t>
                      </a:r>
                    </a:p>
                  </a:txBody>
                  <a:tcPr/>
                </a:tc>
                <a:tc>
                  <a:txBody>
                    <a:bodyPr/>
                    <a:lstStyle/>
                    <a:p>
                      <a:pPr algn="ctr"/>
                      <a:r>
                        <a:rPr lang="en-US" sz="1400" dirty="0"/>
                        <a:t>0%</a:t>
                      </a:r>
                    </a:p>
                  </a:txBody>
                  <a:tcPr/>
                </a:tc>
                <a:extLst>
                  <a:ext uri="{0D108BD9-81ED-4DB2-BD59-A6C34878D82A}">
                    <a16:rowId xmlns:a16="http://schemas.microsoft.com/office/drawing/2014/main" val="10002"/>
                  </a:ext>
                </a:extLst>
              </a:tr>
              <a:tr h="370840">
                <a:tc>
                  <a:txBody>
                    <a:bodyPr/>
                    <a:lstStyle/>
                    <a:p>
                      <a:pPr algn="ctr"/>
                      <a:r>
                        <a:rPr lang="en-US" sz="1400" dirty="0"/>
                        <a:t>UVB (Model)</a:t>
                      </a:r>
                    </a:p>
                  </a:txBody>
                  <a:tcPr/>
                </a:tc>
                <a:tc>
                  <a:txBody>
                    <a:bodyPr/>
                    <a:lstStyle/>
                    <a:p>
                      <a:pPr algn="ctr"/>
                      <a:r>
                        <a:rPr lang="en-US" sz="1400" dirty="0"/>
                        <a:t>26</a:t>
                      </a:r>
                    </a:p>
                  </a:txBody>
                  <a:tcPr/>
                </a:tc>
                <a:tc>
                  <a:txBody>
                    <a:bodyPr/>
                    <a:lstStyle/>
                    <a:p>
                      <a:pPr algn="ctr"/>
                      <a:r>
                        <a:rPr lang="en-US" sz="1400" dirty="0"/>
                        <a:t>26</a:t>
                      </a:r>
                    </a:p>
                  </a:txBody>
                  <a:tcPr/>
                </a:tc>
                <a:tc>
                  <a:txBody>
                    <a:bodyPr/>
                    <a:lstStyle/>
                    <a:p>
                      <a:pPr algn="ctr"/>
                      <a:r>
                        <a:rPr lang="en-US" sz="1400" dirty="0"/>
                        <a:t>100%</a:t>
                      </a:r>
                    </a:p>
                  </a:txBody>
                  <a:tcPr/>
                </a:tc>
                <a:extLst>
                  <a:ext uri="{0D108BD9-81ED-4DB2-BD59-A6C34878D82A}">
                    <a16:rowId xmlns:a16="http://schemas.microsoft.com/office/drawing/2014/main" val="10003"/>
                  </a:ext>
                </a:extLst>
              </a:tr>
              <a:tr h="370840">
                <a:tc>
                  <a:txBody>
                    <a:bodyPr/>
                    <a:lstStyle/>
                    <a:p>
                      <a:pPr algn="ctr"/>
                      <a:r>
                        <a:rPr lang="en-US" sz="1400" dirty="0"/>
                        <a:t>UVB+SFN</a:t>
                      </a:r>
                    </a:p>
                  </a:txBody>
                  <a:tcPr/>
                </a:tc>
                <a:tc>
                  <a:txBody>
                    <a:bodyPr/>
                    <a:lstStyle/>
                    <a:p>
                      <a:pPr algn="ctr"/>
                      <a:r>
                        <a:rPr lang="en-US" sz="1400" dirty="0"/>
                        <a:t>25</a:t>
                      </a:r>
                    </a:p>
                  </a:txBody>
                  <a:tcPr/>
                </a:tc>
                <a:tc>
                  <a:txBody>
                    <a:bodyPr/>
                    <a:lstStyle/>
                    <a:p>
                      <a:pPr algn="ctr"/>
                      <a:r>
                        <a:rPr lang="en-US" sz="1400" dirty="0"/>
                        <a:t>20</a:t>
                      </a:r>
                    </a:p>
                  </a:txBody>
                  <a:tcPr/>
                </a:tc>
                <a:tc>
                  <a:txBody>
                    <a:bodyPr/>
                    <a:lstStyle/>
                    <a:p>
                      <a:pPr algn="ctr"/>
                      <a:r>
                        <a:rPr lang="en-US" sz="1400" dirty="0"/>
                        <a:t>80%</a:t>
                      </a:r>
                    </a:p>
                  </a:txBody>
                  <a:tcPr/>
                </a:tc>
                <a:extLst>
                  <a:ext uri="{0D108BD9-81ED-4DB2-BD59-A6C34878D82A}">
                    <a16:rowId xmlns:a16="http://schemas.microsoft.com/office/drawing/2014/main" val="10004"/>
                  </a:ext>
                </a:extLst>
              </a:tr>
            </a:tbl>
          </a:graphicData>
        </a:graphic>
      </p:graphicFrame>
      <p:sp>
        <p:nvSpPr>
          <p:cNvPr id="28" name="TextBox 27"/>
          <p:cNvSpPr txBox="1"/>
          <p:nvPr/>
        </p:nvSpPr>
        <p:spPr>
          <a:xfrm>
            <a:off x="774603" y="2819400"/>
            <a:ext cx="328936" cy="400110"/>
          </a:xfrm>
          <a:prstGeom prst="rect">
            <a:avLst/>
          </a:prstGeom>
          <a:noFill/>
        </p:spPr>
        <p:txBody>
          <a:bodyPr wrap="none" rtlCol="0">
            <a:spAutoFit/>
          </a:bodyPr>
          <a:lstStyle/>
          <a:p>
            <a:r>
              <a:rPr lang="en-US" sz="2000" b="1" dirty="0"/>
              <a:t>B</a:t>
            </a:r>
          </a:p>
        </p:txBody>
      </p:sp>
    </p:spTree>
    <p:extLst>
      <p:ext uri="{BB962C8B-B14F-4D97-AF65-F5344CB8AC3E}">
        <p14:creationId xmlns:p14="http://schemas.microsoft.com/office/powerpoint/2010/main" val="4229585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E46644-616B-4B7F-997A-5D260D9B65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6840" y="381000"/>
            <a:ext cx="3185160" cy="3185160"/>
          </a:xfrm>
          <a:prstGeom prst="rect">
            <a:avLst/>
          </a:prstGeom>
        </p:spPr>
      </p:pic>
      <p:pic>
        <p:nvPicPr>
          <p:cNvPr id="3" name="Picture 2">
            <a:extLst>
              <a:ext uri="{FF2B5EF4-FFF2-40B4-BE49-F238E27FC236}">
                <a16:creationId xmlns:a16="http://schemas.microsoft.com/office/drawing/2014/main" id="{90803BDF-EEEA-427E-8956-3C5CB3D5A7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2080" y="3494422"/>
            <a:ext cx="3154680" cy="3154680"/>
          </a:xfrm>
          <a:prstGeom prst="rect">
            <a:avLst/>
          </a:prstGeom>
        </p:spPr>
      </p:pic>
      <p:sp>
        <p:nvSpPr>
          <p:cNvPr id="4" name="TextBox 3">
            <a:extLst>
              <a:ext uri="{FF2B5EF4-FFF2-40B4-BE49-F238E27FC236}">
                <a16:creationId xmlns:a16="http://schemas.microsoft.com/office/drawing/2014/main" id="{6233188E-B8C9-4E4E-9678-7FDE5A3E4226}"/>
              </a:ext>
            </a:extLst>
          </p:cNvPr>
          <p:cNvSpPr txBox="1"/>
          <p:nvPr/>
        </p:nvSpPr>
        <p:spPr>
          <a:xfrm>
            <a:off x="457200" y="6498058"/>
            <a:ext cx="5943600" cy="1384995"/>
          </a:xfrm>
          <a:prstGeom prst="rect">
            <a:avLst/>
          </a:prstGeom>
          <a:noFill/>
        </p:spPr>
        <p:txBody>
          <a:bodyPr wrap="square" rtlCol="0">
            <a:spAutoFit/>
          </a:bodyPr>
          <a:lstStyle/>
          <a:p>
            <a:r>
              <a:rPr lang="en-US" dirty="0"/>
              <a:t>Figure10: Mean methylation vs.  methylation differences between the treatment groups at week 15. Larger number of differentially methylated regions (DMR) were found between UVB and control (A) compared to UVB and UVB+SFN (B).</a:t>
            </a:r>
          </a:p>
          <a:p>
            <a:endParaRPr lang="en-US" sz="1200" dirty="0"/>
          </a:p>
        </p:txBody>
      </p:sp>
      <p:sp>
        <p:nvSpPr>
          <p:cNvPr id="5" name="TextBox 4"/>
          <p:cNvSpPr txBox="1"/>
          <p:nvPr/>
        </p:nvSpPr>
        <p:spPr>
          <a:xfrm>
            <a:off x="1115644" y="429951"/>
            <a:ext cx="340158" cy="400110"/>
          </a:xfrm>
          <a:prstGeom prst="rect">
            <a:avLst/>
          </a:prstGeom>
          <a:noFill/>
        </p:spPr>
        <p:txBody>
          <a:bodyPr wrap="none" rtlCol="0">
            <a:spAutoFit/>
          </a:bodyPr>
          <a:lstStyle/>
          <a:p>
            <a:r>
              <a:rPr lang="en-US" sz="2000" b="1" dirty="0"/>
              <a:t>A</a:t>
            </a:r>
          </a:p>
        </p:txBody>
      </p:sp>
      <p:sp>
        <p:nvSpPr>
          <p:cNvPr id="6" name="TextBox 5"/>
          <p:cNvSpPr txBox="1"/>
          <p:nvPr/>
        </p:nvSpPr>
        <p:spPr>
          <a:xfrm>
            <a:off x="1061922" y="3494422"/>
            <a:ext cx="340158" cy="400110"/>
          </a:xfrm>
          <a:prstGeom prst="rect">
            <a:avLst/>
          </a:prstGeom>
          <a:noFill/>
        </p:spPr>
        <p:txBody>
          <a:bodyPr wrap="none" rtlCol="0">
            <a:spAutoFit/>
          </a:bodyPr>
          <a:lstStyle/>
          <a:p>
            <a:r>
              <a:rPr lang="en-US" sz="2000" b="1" dirty="0"/>
              <a:t>B</a:t>
            </a:r>
          </a:p>
        </p:txBody>
      </p:sp>
    </p:spTree>
    <p:extLst>
      <p:ext uri="{BB962C8B-B14F-4D97-AF65-F5344CB8AC3E}">
        <p14:creationId xmlns:p14="http://schemas.microsoft.com/office/powerpoint/2010/main" val="176840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C549C4A-4900-4A87-ACA7-9DEBEC2A15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014" y="242047"/>
            <a:ext cx="3317569" cy="3317569"/>
          </a:xfrm>
          <a:prstGeom prst="rect">
            <a:avLst/>
          </a:prstGeom>
        </p:spPr>
      </p:pic>
      <p:grpSp>
        <p:nvGrpSpPr>
          <p:cNvPr id="20" name="Group 19">
            <a:extLst>
              <a:ext uri="{FF2B5EF4-FFF2-40B4-BE49-F238E27FC236}">
                <a16:creationId xmlns:a16="http://schemas.microsoft.com/office/drawing/2014/main" id="{B3B89BD2-7D02-49CF-B77B-02CF64C283E5}"/>
              </a:ext>
            </a:extLst>
          </p:cNvPr>
          <p:cNvGrpSpPr/>
          <p:nvPr/>
        </p:nvGrpSpPr>
        <p:grpSpPr>
          <a:xfrm>
            <a:off x="3579363" y="6781800"/>
            <a:ext cx="2839878" cy="1849040"/>
            <a:chOff x="3742927" y="2705139"/>
            <a:chExt cx="2839878" cy="1849040"/>
          </a:xfrm>
        </p:grpSpPr>
        <p:grpSp>
          <p:nvGrpSpPr>
            <p:cNvPr id="2" name="Group 1">
              <a:extLst>
                <a:ext uri="{FF2B5EF4-FFF2-40B4-BE49-F238E27FC236}">
                  <a16:creationId xmlns:a16="http://schemas.microsoft.com/office/drawing/2014/main" id="{4002D790-43B3-46DE-B61E-6F0553B9CD70}"/>
                </a:ext>
              </a:extLst>
            </p:cNvPr>
            <p:cNvGrpSpPr/>
            <p:nvPr/>
          </p:nvGrpSpPr>
          <p:grpSpPr>
            <a:xfrm>
              <a:off x="3846342" y="2705139"/>
              <a:ext cx="2736463" cy="1849040"/>
              <a:chOff x="5454979" y="1075763"/>
              <a:chExt cx="3945347" cy="2310374"/>
            </a:xfrm>
          </p:grpSpPr>
          <p:sp>
            <p:nvSpPr>
              <p:cNvPr id="3" name="Oval 2">
                <a:extLst>
                  <a:ext uri="{FF2B5EF4-FFF2-40B4-BE49-F238E27FC236}">
                    <a16:creationId xmlns:a16="http://schemas.microsoft.com/office/drawing/2014/main" id="{79B1DC79-AB67-4852-8CA6-64190A444334}"/>
                  </a:ext>
                </a:extLst>
              </p:cNvPr>
              <p:cNvSpPr/>
              <p:nvPr/>
            </p:nvSpPr>
            <p:spPr>
              <a:xfrm>
                <a:off x="5454979" y="1075764"/>
                <a:ext cx="2631744" cy="2310373"/>
              </a:xfrm>
              <a:prstGeom prst="ellipse">
                <a:avLst/>
              </a:prstGeom>
              <a:noFill/>
              <a:ln w="38100" cmpd="thickThi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4F2A958-15CA-4117-8A1C-3823A4FE3CC2}"/>
                  </a:ext>
                </a:extLst>
              </p:cNvPr>
              <p:cNvSpPr/>
              <p:nvPr/>
            </p:nvSpPr>
            <p:spPr>
              <a:xfrm>
                <a:off x="6863805" y="1075763"/>
                <a:ext cx="2536521" cy="2310373"/>
              </a:xfrm>
              <a:prstGeom prst="ellipse">
                <a:avLst/>
              </a:prstGeom>
              <a:noFill/>
              <a:ln w="38100" cmpd="thickThi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BC9AEC95-D555-4A5B-9EBA-76D0B89ADF69}"/>
                </a:ext>
              </a:extLst>
            </p:cNvPr>
            <p:cNvSpPr txBox="1"/>
            <p:nvPr/>
          </p:nvSpPr>
          <p:spPr>
            <a:xfrm>
              <a:off x="3742927" y="3465019"/>
              <a:ext cx="1091966" cy="276999"/>
            </a:xfrm>
            <a:prstGeom prst="rect">
              <a:avLst/>
            </a:prstGeom>
            <a:noFill/>
          </p:spPr>
          <p:txBody>
            <a:bodyPr wrap="none" rtlCol="0">
              <a:spAutoFit/>
            </a:bodyPr>
            <a:lstStyle/>
            <a:p>
              <a:r>
                <a:rPr lang="en-US" sz="1200" dirty="0"/>
                <a:t>1,425-7=1,418</a:t>
              </a:r>
            </a:p>
          </p:txBody>
        </p:sp>
        <p:sp>
          <p:nvSpPr>
            <p:cNvPr id="6" name="TextBox 5">
              <a:extLst>
                <a:ext uri="{FF2B5EF4-FFF2-40B4-BE49-F238E27FC236}">
                  <a16:creationId xmlns:a16="http://schemas.microsoft.com/office/drawing/2014/main" id="{3847BE0F-B543-4BB4-9E49-AD37ED071CE7}"/>
                </a:ext>
              </a:extLst>
            </p:cNvPr>
            <p:cNvSpPr txBox="1"/>
            <p:nvPr/>
          </p:nvSpPr>
          <p:spPr>
            <a:xfrm>
              <a:off x="5754823" y="3465019"/>
              <a:ext cx="700833" cy="276999"/>
            </a:xfrm>
            <a:prstGeom prst="rect">
              <a:avLst/>
            </a:prstGeom>
            <a:noFill/>
          </p:spPr>
          <p:txBody>
            <a:bodyPr wrap="none" rtlCol="0">
              <a:spAutoFit/>
            </a:bodyPr>
            <a:lstStyle/>
            <a:p>
              <a:r>
                <a:rPr lang="en-US" sz="1200" dirty="0"/>
                <a:t>24-7=17</a:t>
              </a:r>
            </a:p>
          </p:txBody>
        </p:sp>
        <p:sp>
          <p:nvSpPr>
            <p:cNvPr id="7" name="TextBox 6">
              <a:extLst>
                <a:ext uri="{FF2B5EF4-FFF2-40B4-BE49-F238E27FC236}">
                  <a16:creationId xmlns:a16="http://schemas.microsoft.com/office/drawing/2014/main" id="{B11993E2-1F2B-4AD6-8D76-5B630816C601}"/>
                </a:ext>
              </a:extLst>
            </p:cNvPr>
            <p:cNvSpPr txBox="1"/>
            <p:nvPr/>
          </p:nvSpPr>
          <p:spPr>
            <a:xfrm>
              <a:off x="5078250" y="3481866"/>
              <a:ext cx="269626" cy="292388"/>
            </a:xfrm>
            <a:prstGeom prst="rect">
              <a:avLst/>
            </a:prstGeom>
            <a:noFill/>
          </p:spPr>
          <p:txBody>
            <a:bodyPr wrap="none" rtlCol="0">
              <a:spAutoFit/>
            </a:bodyPr>
            <a:lstStyle/>
            <a:p>
              <a:r>
                <a:rPr lang="en-US" sz="1300" dirty="0"/>
                <a:t>7</a:t>
              </a:r>
            </a:p>
          </p:txBody>
        </p:sp>
      </p:grpSp>
      <p:grpSp>
        <p:nvGrpSpPr>
          <p:cNvPr id="8" name="Group 7">
            <a:extLst>
              <a:ext uri="{FF2B5EF4-FFF2-40B4-BE49-F238E27FC236}">
                <a16:creationId xmlns:a16="http://schemas.microsoft.com/office/drawing/2014/main" id="{3986763D-D6B0-4C29-B4C0-5691319C0706}"/>
              </a:ext>
            </a:extLst>
          </p:cNvPr>
          <p:cNvGrpSpPr/>
          <p:nvPr/>
        </p:nvGrpSpPr>
        <p:grpSpPr>
          <a:xfrm rot="10800000">
            <a:off x="3782144" y="4744545"/>
            <a:ext cx="2736462" cy="1854484"/>
            <a:chOff x="6153839" y="1075764"/>
            <a:chExt cx="3385449" cy="2310375"/>
          </a:xfrm>
        </p:grpSpPr>
        <p:sp>
          <p:nvSpPr>
            <p:cNvPr id="9" name="Oval 8">
              <a:extLst>
                <a:ext uri="{FF2B5EF4-FFF2-40B4-BE49-F238E27FC236}">
                  <a16:creationId xmlns:a16="http://schemas.microsoft.com/office/drawing/2014/main" id="{8412D3B0-D310-4105-8D47-367AB12AA780}"/>
                </a:ext>
              </a:extLst>
            </p:cNvPr>
            <p:cNvSpPr/>
            <p:nvPr/>
          </p:nvSpPr>
          <p:spPr>
            <a:xfrm>
              <a:off x="6153839" y="1075764"/>
              <a:ext cx="2178156" cy="2310375"/>
            </a:xfrm>
            <a:prstGeom prst="ellipse">
              <a:avLst/>
            </a:prstGeom>
            <a:noFill/>
            <a:ln w="38100" cmpd="thickThi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3ECE9A2-C683-476F-AB2D-283D593FEFE6}"/>
                </a:ext>
              </a:extLst>
            </p:cNvPr>
            <p:cNvSpPr/>
            <p:nvPr/>
          </p:nvSpPr>
          <p:spPr>
            <a:xfrm>
              <a:off x="7281024" y="1075764"/>
              <a:ext cx="2258264" cy="2310372"/>
            </a:xfrm>
            <a:prstGeom prst="ellipse">
              <a:avLst/>
            </a:prstGeom>
            <a:noFill/>
            <a:ln w="38100" cmpd="thickThi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D9164B87-238D-464C-8C51-988A5AF08C26}"/>
              </a:ext>
            </a:extLst>
          </p:cNvPr>
          <p:cNvSpPr txBox="1"/>
          <p:nvPr/>
        </p:nvSpPr>
        <p:spPr>
          <a:xfrm>
            <a:off x="3693850" y="5504981"/>
            <a:ext cx="1174108" cy="276999"/>
          </a:xfrm>
          <a:prstGeom prst="rect">
            <a:avLst/>
          </a:prstGeom>
          <a:noFill/>
        </p:spPr>
        <p:txBody>
          <a:bodyPr wrap="square" rtlCol="0">
            <a:spAutoFit/>
          </a:bodyPr>
          <a:lstStyle/>
          <a:p>
            <a:r>
              <a:rPr lang="en-US" sz="1200" dirty="0"/>
              <a:t>1,214-12=1,202</a:t>
            </a:r>
          </a:p>
        </p:txBody>
      </p:sp>
      <p:sp>
        <p:nvSpPr>
          <p:cNvPr id="12" name="TextBox 11">
            <a:extLst>
              <a:ext uri="{FF2B5EF4-FFF2-40B4-BE49-F238E27FC236}">
                <a16:creationId xmlns:a16="http://schemas.microsoft.com/office/drawing/2014/main" id="{55E15B0C-52FA-4445-AFD6-EDE3B97DC9F6}"/>
              </a:ext>
            </a:extLst>
          </p:cNvPr>
          <p:cNvSpPr txBox="1"/>
          <p:nvPr/>
        </p:nvSpPr>
        <p:spPr>
          <a:xfrm>
            <a:off x="4999302" y="5504982"/>
            <a:ext cx="369074" cy="276999"/>
          </a:xfrm>
          <a:prstGeom prst="rect">
            <a:avLst/>
          </a:prstGeom>
          <a:noFill/>
        </p:spPr>
        <p:txBody>
          <a:bodyPr wrap="square" rtlCol="0">
            <a:spAutoFit/>
          </a:bodyPr>
          <a:lstStyle/>
          <a:p>
            <a:r>
              <a:rPr lang="en-US" sz="1200" dirty="0"/>
              <a:t>12</a:t>
            </a:r>
          </a:p>
        </p:txBody>
      </p:sp>
      <p:sp>
        <p:nvSpPr>
          <p:cNvPr id="13" name="TextBox 12">
            <a:extLst>
              <a:ext uri="{FF2B5EF4-FFF2-40B4-BE49-F238E27FC236}">
                <a16:creationId xmlns:a16="http://schemas.microsoft.com/office/drawing/2014/main" id="{2A460042-6A02-43FB-83FF-3FC231E47088}"/>
              </a:ext>
            </a:extLst>
          </p:cNvPr>
          <p:cNvSpPr txBox="1"/>
          <p:nvPr/>
        </p:nvSpPr>
        <p:spPr>
          <a:xfrm>
            <a:off x="5663543" y="5504981"/>
            <a:ext cx="779381" cy="276999"/>
          </a:xfrm>
          <a:prstGeom prst="rect">
            <a:avLst/>
          </a:prstGeom>
          <a:noFill/>
        </p:spPr>
        <p:txBody>
          <a:bodyPr wrap="none" rtlCol="0">
            <a:spAutoFit/>
          </a:bodyPr>
          <a:lstStyle/>
          <a:p>
            <a:r>
              <a:rPr lang="en-US" sz="1200" dirty="0"/>
              <a:t>36-12=24</a:t>
            </a:r>
          </a:p>
        </p:txBody>
      </p:sp>
      <p:graphicFrame>
        <p:nvGraphicFramePr>
          <p:cNvPr id="15" name="Table 14">
            <a:extLst>
              <a:ext uri="{FF2B5EF4-FFF2-40B4-BE49-F238E27FC236}">
                <a16:creationId xmlns:a16="http://schemas.microsoft.com/office/drawing/2014/main" id="{E0DDFCB2-C631-44B4-812D-5D8D3707A334}"/>
              </a:ext>
            </a:extLst>
          </p:cNvPr>
          <p:cNvGraphicFramePr>
            <a:graphicFrameLocks noGrp="1"/>
          </p:cNvGraphicFramePr>
          <p:nvPr>
            <p:extLst>
              <p:ext uri="{D42A27DB-BD31-4B8C-83A1-F6EECF244321}">
                <p14:modId xmlns:p14="http://schemas.microsoft.com/office/powerpoint/2010/main" val="2412000069"/>
              </p:ext>
            </p:extLst>
          </p:nvPr>
        </p:nvGraphicFramePr>
        <p:xfrm>
          <a:off x="425375" y="4371777"/>
          <a:ext cx="3111435" cy="4144038"/>
        </p:xfrm>
        <a:graphic>
          <a:graphicData uri="http://schemas.openxmlformats.org/drawingml/2006/table">
            <a:tbl>
              <a:tblPr/>
              <a:tblGrid>
                <a:gridCol w="861472">
                  <a:extLst>
                    <a:ext uri="{9D8B030D-6E8A-4147-A177-3AD203B41FA5}">
                      <a16:colId xmlns:a16="http://schemas.microsoft.com/office/drawing/2014/main" val="16829848"/>
                    </a:ext>
                  </a:extLst>
                </a:gridCol>
                <a:gridCol w="800662">
                  <a:extLst>
                    <a:ext uri="{9D8B030D-6E8A-4147-A177-3AD203B41FA5}">
                      <a16:colId xmlns:a16="http://schemas.microsoft.com/office/drawing/2014/main" val="244386389"/>
                    </a:ext>
                  </a:extLst>
                </a:gridCol>
                <a:gridCol w="770258">
                  <a:extLst>
                    <a:ext uri="{9D8B030D-6E8A-4147-A177-3AD203B41FA5}">
                      <a16:colId xmlns:a16="http://schemas.microsoft.com/office/drawing/2014/main" val="3642363519"/>
                    </a:ext>
                  </a:extLst>
                </a:gridCol>
                <a:gridCol w="679043">
                  <a:extLst>
                    <a:ext uri="{9D8B030D-6E8A-4147-A177-3AD203B41FA5}">
                      <a16:colId xmlns:a16="http://schemas.microsoft.com/office/drawing/2014/main" val="860254710"/>
                    </a:ext>
                  </a:extLst>
                </a:gridCol>
              </a:tblGrid>
              <a:tr h="182919">
                <a:tc>
                  <a:txBody>
                    <a:bodyPr/>
                    <a:lstStyle/>
                    <a:p>
                      <a:pPr algn="l" fontAlgn="b"/>
                      <a:r>
                        <a:rPr lang="en-US" sz="1100" b="0" i="0" u="none" strike="noStrike" dirty="0">
                          <a:solidFill>
                            <a:srgbClr val="000000"/>
                          </a:solidFill>
                          <a:effectLst/>
                          <a:latin typeface="Calibri" panose="020F0502020204030204" pitchFamily="34" charset="0"/>
                        </a:rPr>
                        <a:t>Gene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Start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UVB - Control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SFN - UVB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7716343"/>
                  </a:ext>
                </a:extLst>
              </a:tr>
              <a:tr h="182919">
                <a:tc>
                  <a:txBody>
                    <a:bodyPr/>
                    <a:lstStyle/>
                    <a:p>
                      <a:pPr algn="l" fontAlgn="b"/>
                      <a:r>
                        <a:rPr lang="en-US" sz="1100" b="0" i="0" u="none" strike="noStrike">
                          <a:solidFill>
                            <a:srgbClr val="000000"/>
                          </a:solidFill>
                          <a:effectLst/>
                          <a:latin typeface="Calibri" panose="020F0502020204030204" pitchFamily="34" charset="0"/>
                        </a:rPr>
                        <a:t>0610040F04Rik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108570128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-0.367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2985678"/>
                  </a:ext>
                </a:extLst>
              </a:tr>
              <a:tr h="182919">
                <a:tc>
                  <a:txBody>
                    <a:bodyPr/>
                    <a:lstStyle/>
                    <a:p>
                      <a:pPr algn="l" fontAlgn="b"/>
                      <a:r>
                        <a:rPr lang="en-US" sz="1100" b="0" i="0" u="none" strike="noStrike">
                          <a:solidFill>
                            <a:srgbClr val="000000"/>
                          </a:solidFill>
                          <a:effectLst/>
                          <a:latin typeface="Calibri" panose="020F0502020204030204" pitchFamily="34" charset="0"/>
                        </a:rPr>
                        <a:t>Ccdc97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25704771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-0.217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436437221"/>
                  </a:ext>
                </a:extLst>
              </a:tr>
              <a:tr h="182919">
                <a:tc>
                  <a:txBody>
                    <a:bodyPr/>
                    <a:lstStyle/>
                    <a:p>
                      <a:pPr algn="l" fontAlgn="b"/>
                      <a:r>
                        <a:rPr lang="en-US" sz="1100" b="0" i="0" u="none" strike="noStrike">
                          <a:solidFill>
                            <a:srgbClr val="000000"/>
                          </a:solidFill>
                          <a:effectLst/>
                          <a:latin typeface="Calibri" panose="020F0502020204030204" pitchFamily="34" charset="0"/>
                        </a:rPr>
                        <a:t>Cdh10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18717794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-0.130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01599991"/>
                  </a:ext>
                </a:extLst>
              </a:tr>
              <a:tr h="182919">
                <a:tc>
                  <a:txBody>
                    <a:bodyPr/>
                    <a:lstStyle/>
                    <a:p>
                      <a:pPr algn="l" fontAlgn="b"/>
                      <a:r>
                        <a:rPr lang="en-US" sz="1100" b="0" i="0" u="none" strike="noStrike">
                          <a:solidFill>
                            <a:srgbClr val="000000"/>
                          </a:solidFill>
                          <a:effectLst/>
                          <a:latin typeface="Calibri" panose="020F0502020204030204" pitchFamily="34" charset="0"/>
                        </a:rPr>
                        <a:t>Mageh1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153037133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-0.162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873576139"/>
                  </a:ext>
                </a:extLst>
              </a:tr>
              <a:tr h="182919">
                <a:tc>
                  <a:txBody>
                    <a:bodyPr/>
                    <a:lstStyle/>
                    <a:p>
                      <a:pPr algn="l" fontAlgn="b"/>
                      <a:r>
                        <a:rPr lang="en-US" sz="1100" b="0" i="0" u="none" strike="noStrike">
                          <a:solidFill>
                            <a:srgbClr val="000000"/>
                          </a:solidFill>
                          <a:effectLst/>
                          <a:latin typeface="Calibri" panose="020F0502020204030204" pitchFamily="34" charset="0"/>
                        </a:rPr>
                        <a:t>Mturn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54698998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-0.247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595392521"/>
                  </a:ext>
                </a:extLst>
              </a:tr>
              <a:tr h="182919">
                <a:tc>
                  <a:txBody>
                    <a:bodyPr/>
                    <a:lstStyle/>
                    <a:p>
                      <a:pPr algn="l" fontAlgn="b"/>
                      <a:r>
                        <a:rPr lang="en-US" sz="1100" b="0" i="0" u="none" strike="noStrike">
                          <a:solidFill>
                            <a:srgbClr val="000000"/>
                          </a:solidFill>
                          <a:effectLst/>
                          <a:latin typeface="Calibri" panose="020F0502020204030204" pitchFamily="34" charset="0"/>
                        </a:rPr>
                        <a:t>Mturn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54699509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-0.266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080668046"/>
                  </a:ext>
                </a:extLst>
              </a:tr>
              <a:tr h="182919">
                <a:tc>
                  <a:txBody>
                    <a:bodyPr/>
                    <a:lstStyle/>
                    <a:p>
                      <a:pPr algn="l" fontAlgn="b"/>
                      <a:r>
                        <a:rPr lang="en-US" sz="1100" b="0" i="0" u="none" strike="noStrike">
                          <a:solidFill>
                            <a:srgbClr val="000000"/>
                          </a:solidFill>
                          <a:effectLst/>
                          <a:latin typeface="Calibri" panose="020F0502020204030204" pitchFamily="34" charset="0"/>
                        </a:rPr>
                        <a:t>Mzt1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98959330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-0.155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462044545"/>
                  </a:ext>
                </a:extLst>
              </a:tr>
              <a:tr h="182919">
                <a:tc>
                  <a:txBody>
                    <a:bodyPr/>
                    <a:lstStyle/>
                    <a:p>
                      <a:pPr algn="l" fontAlgn="b"/>
                      <a:r>
                        <a:rPr lang="en-US" sz="1100" b="0" i="0" u="none" strike="noStrike">
                          <a:solidFill>
                            <a:srgbClr val="000000"/>
                          </a:solidFill>
                          <a:effectLst/>
                          <a:latin typeface="Calibri" panose="020F0502020204030204" pitchFamily="34" charset="0"/>
                        </a:rPr>
                        <a:t>Pcdha1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36930800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-0.136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399144038"/>
                  </a:ext>
                </a:extLst>
              </a:tr>
              <a:tr h="182919">
                <a:tc>
                  <a:txBody>
                    <a:bodyPr/>
                    <a:lstStyle/>
                    <a:p>
                      <a:pPr algn="l" fontAlgn="b"/>
                      <a:r>
                        <a:rPr lang="en-US" sz="1100" b="0" i="0" u="none" strike="noStrike">
                          <a:solidFill>
                            <a:srgbClr val="000000"/>
                          </a:solidFill>
                          <a:effectLst/>
                          <a:latin typeface="Calibri" panose="020F0502020204030204" pitchFamily="34" charset="0"/>
                        </a:rPr>
                        <a:t>Pfdn5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102325379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-0.378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763097689"/>
                  </a:ext>
                </a:extLst>
              </a:tr>
              <a:tr h="182919">
                <a:tc>
                  <a:txBody>
                    <a:bodyPr/>
                    <a:lstStyle/>
                    <a:p>
                      <a:pPr algn="l" fontAlgn="b"/>
                      <a:r>
                        <a:rPr lang="en-US" sz="1100" b="0" i="0" u="none" strike="noStrike">
                          <a:solidFill>
                            <a:srgbClr val="000000"/>
                          </a:solidFill>
                          <a:effectLst/>
                          <a:latin typeface="Calibri" panose="020F0502020204030204" pitchFamily="34" charset="0"/>
                        </a:rPr>
                        <a:t>Soga1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157052749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-0.338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275630163"/>
                  </a:ext>
                </a:extLst>
              </a:tr>
              <a:tr h="182919">
                <a:tc>
                  <a:txBody>
                    <a:bodyPr/>
                    <a:lstStyle/>
                    <a:p>
                      <a:pPr algn="l" fontAlgn="b"/>
                      <a:r>
                        <a:rPr lang="en-US" sz="1100" b="0" i="0" u="none" strike="noStrike">
                          <a:solidFill>
                            <a:srgbClr val="000000"/>
                          </a:solidFill>
                          <a:effectLst/>
                          <a:latin typeface="Calibri" panose="020F0502020204030204" pitchFamily="34" charset="0"/>
                        </a:rPr>
                        <a:t>Stat1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52171602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-0.206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073662948"/>
                  </a:ext>
                </a:extLst>
              </a:tr>
              <a:tr h="182919">
                <a:tc>
                  <a:txBody>
                    <a:bodyPr/>
                    <a:lstStyle/>
                    <a:p>
                      <a:pPr algn="l" fontAlgn="b"/>
                      <a:r>
                        <a:rPr lang="en-US" sz="1100" b="0" i="0" u="none" strike="noStrike">
                          <a:solidFill>
                            <a:srgbClr val="000000"/>
                          </a:solidFill>
                          <a:effectLst/>
                          <a:latin typeface="Calibri" panose="020F0502020204030204" pitchFamily="34" charset="0"/>
                        </a:rPr>
                        <a:t>Tbx1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18586337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100" b="0" i="0" u="none" strike="noStrike">
                          <a:solidFill>
                            <a:srgbClr val="000000"/>
                          </a:solidFill>
                          <a:effectLst/>
                          <a:latin typeface="Calibri" panose="020F0502020204030204" pitchFamily="34" charset="0"/>
                        </a:rPr>
                        <a:t>-0.134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187270099"/>
                  </a:ext>
                </a:extLst>
              </a:tr>
              <a:tr h="182919">
                <a:tc>
                  <a:txBody>
                    <a:bodyPr/>
                    <a:lstStyle/>
                    <a:p>
                      <a:pPr algn="l" fontAlgn="b"/>
                      <a:r>
                        <a:rPr lang="en-US" sz="1100" b="0" i="0" u="none" strike="noStrike">
                          <a:solidFill>
                            <a:srgbClr val="000000"/>
                          </a:solidFill>
                          <a:effectLst/>
                          <a:latin typeface="Calibri" panose="020F0502020204030204" pitchFamily="34" charset="0"/>
                        </a:rPr>
                        <a:t>1700049E22Rik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100424971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100" b="0" i="0" u="none" strike="noStrike">
                          <a:solidFill>
                            <a:srgbClr val="000000"/>
                          </a:solidFill>
                          <a:effectLst/>
                          <a:latin typeface="Calibri" panose="020F0502020204030204" pitchFamily="34" charset="0"/>
                        </a:rPr>
                        <a:t>0.064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556884781"/>
                  </a:ext>
                </a:extLst>
              </a:tr>
              <a:tr h="182919">
                <a:tc>
                  <a:txBody>
                    <a:bodyPr/>
                    <a:lstStyle/>
                    <a:p>
                      <a:pPr algn="l" fontAlgn="b"/>
                      <a:r>
                        <a:rPr lang="en-US" sz="1100" b="0" i="0" u="none" strike="noStrike">
                          <a:solidFill>
                            <a:srgbClr val="000000"/>
                          </a:solidFill>
                          <a:effectLst/>
                          <a:latin typeface="Calibri" panose="020F0502020204030204" pitchFamily="34" charset="0"/>
                        </a:rPr>
                        <a:t>Cul4b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38564678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100" b="0" i="0" u="none" strike="noStrike">
                          <a:solidFill>
                            <a:srgbClr val="000000"/>
                          </a:solidFill>
                          <a:effectLst/>
                          <a:latin typeface="Calibri" panose="020F0502020204030204" pitchFamily="34" charset="0"/>
                        </a:rPr>
                        <a:t>0.195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240592485"/>
                  </a:ext>
                </a:extLst>
              </a:tr>
              <a:tr h="182919">
                <a:tc>
                  <a:txBody>
                    <a:bodyPr/>
                    <a:lstStyle/>
                    <a:p>
                      <a:pPr algn="l" fontAlgn="b"/>
                      <a:r>
                        <a:rPr lang="en-US" sz="1100" b="0" i="0" u="none" strike="noStrike">
                          <a:solidFill>
                            <a:srgbClr val="000000"/>
                          </a:solidFill>
                          <a:effectLst/>
                          <a:latin typeface="Calibri" panose="020F0502020204030204" pitchFamily="34" charset="0"/>
                        </a:rPr>
                        <a:t>Gse1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120437638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100" b="0" i="0" u="none" strike="noStrike">
                          <a:solidFill>
                            <a:srgbClr val="000000"/>
                          </a:solidFill>
                          <a:effectLst/>
                          <a:latin typeface="Calibri" panose="020F0502020204030204" pitchFamily="34" charset="0"/>
                        </a:rPr>
                        <a:t>0.087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179036077"/>
                  </a:ext>
                </a:extLst>
              </a:tr>
              <a:tr h="182919">
                <a:tc>
                  <a:txBody>
                    <a:bodyPr/>
                    <a:lstStyle/>
                    <a:p>
                      <a:pPr algn="l" fontAlgn="b"/>
                      <a:r>
                        <a:rPr lang="en-US" sz="1100" b="0" i="0" u="none" strike="noStrike">
                          <a:solidFill>
                            <a:srgbClr val="000000"/>
                          </a:solidFill>
                          <a:effectLst/>
                          <a:latin typeface="Calibri" panose="020F0502020204030204" pitchFamily="34" charset="0"/>
                        </a:rPr>
                        <a:t>Kcnk12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87794115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100" b="0" i="0" u="none" strike="noStrike">
                          <a:solidFill>
                            <a:srgbClr val="000000"/>
                          </a:solidFill>
                          <a:effectLst/>
                          <a:latin typeface="Calibri" panose="020F0502020204030204" pitchFamily="34" charset="0"/>
                        </a:rPr>
                        <a:t>0.350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457027739"/>
                  </a:ext>
                </a:extLst>
              </a:tr>
              <a:tr h="182919">
                <a:tc>
                  <a:txBody>
                    <a:bodyPr/>
                    <a:lstStyle/>
                    <a:p>
                      <a:pPr algn="l" fontAlgn="b"/>
                      <a:r>
                        <a:rPr lang="en-US" sz="1100" b="0" i="0" u="none" strike="noStrike">
                          <a:solidFill>
                            <a:srgbClr val="000000"/>
                          </a:solidFill>
                          <a:effectLst/>
                          <a:latin typeface="Calibri" panose="020F0502020204030204" pitchFamily="34" charset="0"/>
                        </a:rPr>
                        <a:t>Plcb3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6970784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100" b="0" i="0" u="none" strike="noStrike">
                          <a:solidFill>
                            <a:srgbClr val="000000"/>
                          </a:solidFill>
                          <a:effectLst/>
                          <a:latin typeface="Calibri" panose="020F0502020204030204" pitchFamily="34" charset="0"/>
                        </a:rPr>
                        <a:t>0.191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233151349"/>
                  </a:ext>
                </a:extLst>
              </a:tr>
              <a:tr h="182919">
                <a:tc>
                  <a:txBody>
                    <a:bodyPr/>
                    <a:lstStyle/>
                    <a:p>
                      <a:pPr algn="l" fontAlgn="b"/>
                      <a:r>
                        <a:rPr lang="en-US" sz="1100" b="0" i="0" u="none" strike="noStrike">
                          <a:solidFill>
                            <a:srgbClr val="000000"/>
                          </a:solidFill>
                          <a:effectLst/>
                          <a:latin typeface="Calibri" panose="020F0502020204030204" pitchFamily="34" charset="0"/>
                        </a:rPr>
                        <a:t>Rtcb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85967898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100" b="0" i="0" u="none" strike="noStrike">
                          <a:solidFill>
                            <a:srgbClr val="000000"/>
                          </a:solidFill>
                          <a:effectLst/>
                          <a:latin typeface="Calibri" panose="020F0502020204030204" pitchFamily="34" charset="0"/>
                        </a:rPr>
                        <a:t>0.153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31471960"/>
                  </a:ext>
                </a:extLst>
              </a:tr>
              <a:tr h="182919">
                <a:tc>
                  <a:txBody>
                    <a:bodyPr/>
                    <a:lstStyle/>
                    <a:p>
                      <a:pPr algn="l" fontAlgn="b"/>
                      <a:r>
                        <a:rPr lang="en-US" sz="1100" b="0" i="0" u="none" strike="noStrike" dirty="0">
                          <a:solidFill>
                            <a:srgbClr val="000000"/>
                          </a:solidFill>
                          <a:effectLst/>
                          <a:latin typeface="Calibri" panose="020F0502020204030204" pitchFamily="34" charset="0"/>
                        </a:rPr>
                        <a:t>Tab3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85573831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100" b="0" i="0" u="none" strike="noStrike" dirty="0">
                          <a:solidFill>
                            <a:srgbClr val="000000"/>
                          </a:solidFill>
                          <a:effectLst/>
                          <a:latin typeface="Calibri" panose="020F0502020204030204" pitchFamily="34" charset="0"/>
                        </a:rPr>
                        <a:t>0.294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208979992"/>
                  </a:ext>
                </a:extLst>
              </a:tr>
            </a:tbl>
          </a:graphicData>
        </a:graphic>
      </p:graphicFrame>
      <p:sp>
        <p:nvSpPr>
          <p:cNvPr id="16" name="TextBox 15"/>
          <p:cNvSpPr txBox="1"/>
          <p:nvPr/>
        </p:nvSpPr>
        <p:spPr>
          <a:xfrm>
            <a:off x="68962" y="136698"/>
            <a:ext cx="340158" cy="400110"/>
          </a:xfrm>
          <a:prstGeom prst="rect">
            <a:avLst/>
          </a:prstGeom>
          <a:noFill/>
        </p:spPr>
        <p:txBody>
          <a:bodyPr wrap="none" rtlCol="0">
            <a:spAutoFit/>
          </a:bodyPr>
          <a:lstStyle/>
          <a:p>
            <a:r>
              <a:rPr lang="en-US" sz="2000" b="1" dirty="0"/>
              <a:t>A</a:t>
            </a:r>
          </a:p>
        </p:txBody>
      </p:sp>
      <p:sp>
        <p:nvSpPr>
          <p:cNvPr id="17" name="TextBox 16"/>
          <p:cNvSpPr txBox="1"/>
          <p:nvPr/>
        </p:nvSpPr>
        <p:spPr>
          <a:xfrm>
            <a:off x="3710151" y="6456762"/>
            <a:ext cx="320922" cy="400110"/>
          </a:xfrm>
          <a:prstGeom prst="rect">
            <a:avLst/>
          </a:prstGeom>
          <a:noFill/>
        </p:spPr>
        <p:txBody>
          <a:bodyPr wrap="none" rtlCol="0">
            <a:spAutoFit/>
          </a:bodyPr>
          <a:lstStyle/>
          <a:p>
            <a:r>
              <a:rPr lang="en-US" sz="2000" b="1" dirty="0"/>
              <a:t>C</a:t>
            </a:r>
          </a:p>
        </p:txBody>
      </p:sp>
      <p:sp>
        <p:nvSpPr>
          <p:cNvPr id="18" name="TextBox 17"/>
          <p:cNvSpPr txBox="1"/>
          <p:nvPr/>
        </p:nvSpPr>
        <p:spPr>
          <a:xfrm>
            <a:off x="-3357" y="4154069"/>
            <a:ext cx="328936" cy="400110"/>
          </a:xfrm>
          <a:prstGeom prst="rect">
            <a:avLst/>
          </a:prstGeom>
          <a:noFill/>
        </p:spPr>
        <p:txBody>
          <a:bodyPr wrap="none" rtlCol="0">
            <a:spAutoFit/>
          </a:bodyPr>
          <a:lstStyle/>
          <a:p>
            <a:r>
              <a:rPr lang="en-US" sz="2000" b="1" dirty="0"/>
              <a:t>B</a:t>
            </a:r>
          </a:p>
        </p:txBody>
      </p:sp>
      <p:sp>
        <p:nvSpPr>
          <p:cNvPr id="21" name="Rectangle 20">
            <a:extLst>
              <a:ext uri="{FF2B5EF4-FFF2-40B4-BE49-F238E27FC236}">
                <a16:creationId xmlns:a16="http://schemas.microsoft.com/office/drawing/2014/main" id="{53D6BF81-7CAF-4D46-919D-68347EBF6802}"/>
              </a:ext>
            </a:extLst>
          </p:cNvPr>
          <p:cNvSpPr/>
          <p:nvPr/>
        </p:nvSpPr>
        <p:spPr>
          <a:xfrm>
            <a:off x="3682778" y="536808"/>
            <a:ext cx="2789721" cy="4524315"/>
          </a:xfrm>
          <a:prstGeom prst="rect">
            <a:avLst/>
          </a:prstGeom>
        </p:spPr>
        <p:txBody>
          <a:bodyPr wrap="square">
            <a:spAutoFit/>
          </a:bodyPr>
          <a:lstStyle/>
          <a:p>
            <a:r>
              <a:rPr lang="en-US" dirty="0"/>
              <a:t>Figure11: Heatmap (A) and a  table with corresponding values (B) show change in methylation at week 15. Venn diagrams (C)  show that 12 DMRs were hypermethylated in UVB compared to control and hypomethylated in SFN compared to UVB (FDR &lt; 0.1), while 7 DMRs were hypomethylated in UVB compared to control and hypomethylated in SFN compared to UVB (FDR &lt; 0.1). </a:t>
            </a:r>
          </a:p>
        </p:txBody>
      </p:sp>
    </p:spTree>
    <p:extLst>
      <p:ext uri="{BB962C8B-B14F-4D97-AF65-F5344CB8AC3E}">
        <p14:creationId xmlns:p14="http://schemas.microsoft.com/office/powerpoint/2010/main" val="3701708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E46644-616B-4B7F-997A-5D260D9B65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2493" y="349773"/>
            <a:ext cx="2560320" cy="2560320"/>
          </a:xfrm>
          <a:prstGeom prst="rect">
            <a:avLst/>
          </a:prstGeom>
        </p:spPr>
      </p:pic>
      <p:pic>
        <p:nvPicPr>
          <p:cNvPr id="3" name="Picture 2">
            <a:extLst>
              <a:ext uri="{FF2B5EF4-FFF2-40B4-BE49-F238E27FC236}">
                <a16:creationId xmlns:a16="http://schemas.microsoft.com/office/drawing/2014/main" id="{90803BDF-EEEA-427E-8956-3C5CB3D5A7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2493" y="3429000"/>
            <a:ext cx="2560320" cy="2560320"/>
          </a:xfrm>
          <a:prstGeom prst="rect">
            <a:avLst/>
          </a:prstGeom>
        </p:spPr>
      </p:pic>
      <p:sp>
        <p:nvSpPr>
          <p:cNvPr id="4" name="TextBox 3">
            <a:extLst>
              <a:ext uri="{FF2B5EF4-FFF2-40B4-BE49-F238E27FC236}">
                <a16:creationId xmlns:a16="http://schemas.microsoft.com/office/drawing/2014/main" id="{6233188E-B8C9-4E4E-9678-7FDE5A3E4226}"/>
              </a:ext>
            </a:extLst>
          </p:cNvPr>
          <p:cNvSpPr txBox="1"/>
          <p:nvPr/>
        </p:nvSpPr>
        <p:spPr>
          <a:xfrm>
            <a:off x="457200" y="6096000"/>
            <a:ext cx="6248400" cy="1384995"/>
          </a:xfrm>
          <a:prstGeom prst="rect">
            <a:avLst/>
          </a:prstGeom>
          <a:noFill/>
        </p:spPr>
        <p:txBody>
          <a:bodyPr wrap="square" rtlCol="0">
            <a:spAutoFit/>
          </a:bodyPr>
          <a:lstStyle/>
          <a:p>
            <a:r>
              <a:rPr lang="en-US" dirty="0"/>
              <a:t>Figure 12: Mean methylation vs.  methylation differences between the treatment groups at week 25. Larger number of differentially methylated regions (DMR) were found between UVB and control (A) compared to UVB and UVB+SFN (B).</a:t>
            </a:r>
          </a:p>
          <a:p>
            <a:endParaRPr lang="en-US" sz="1200" dirty="0"/>
          </a:p>
        </p:txBody>
      </p:sp>
      <p:sp>
        <p:nvSpPr>
          <p:cNvPr id="5" name="TextBox 4"/>
          <p:cNvSpPr txBox="1"/>
          <p:nvPr/>
        </p:nvSpPr>
        <p:spPr>
          <a:xfrm>
            <a:off x="1114864" y="205842"/>
            <a:ext cx="340158" cy="400110"/>
          </a:xfrm>
          <a:prstGeom prst="rect">
            <a:avLst/>
          </a:prstGeom>
          <a:noFill/>
        </p:spPr>
        <p:txBody>
          <a:bodyPr wrap="none" rtlCol="0">
            <a:spAutoFit/>
          </a:bodyPr>
          <a:lstStyle/>
          <a:p>
            <a:r>
              <a:rPr lang="en-US" sz="2000" b="1" dirty="0"/>
              <a:t>A</a:t>
            </a:r>
          </a:p>
        </p:txBody>
      </p:sp>
      <p:sp>
        <p:nvSpPr>
          <p:cNvPr id="6" name="TextBox 5"/>
          <p:cNvSpPr txBox="1"/>
          <p:nvPr/>
        </p:nvSpPr>
        <p:spPr>
          <a:xfrm>
            <a:off x="997828" y="3429000"/>
            <a:ext cx="340158" cy="400110"/>
          </a:xfrm>
          <a:prstGeom prst="rect">
            <a:avLst/>
          </a:prstGeom>
          <a:noFill/>
        </p:spPr>
        <p:txBody>
          <a:bodyPr wrap="none" rtlCol="0">
            <a:spAutoFit/>
          </a:bodyPr>
          <a:lstStyle/>
          <a:p>
            <a:r>
              <a:rPr lang="en-US" sz="2000" b="1" dirty="0"/>
              <a:t>B</a:t>
            </a:r>
          </a:p>
        </p:txBody>
      </p:sp>
    </p:spTree>
    <p:extLst>
      <p:ext uri="{BB962C8B-B14F-4D97-AF65-F5344CB8AC3E}">
        <p14:creationId xmlns:p14="http://schemas.microsoft.com/office/powerpoint/2010/main" val="1132029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549C4A-4900-4A87-ACA7-9DEBEC2A15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628" y="239653"/>
            <a:ext cx="1665348" cy="1665348"/>
          </a:xfrm>
          <a:prstGeom prst="rect">
            <a:avLst/>
          </a:prstGeom>
        </p:spPr>
      </p:pic>
      <p:grpSp>
        <p:nvGrpSpPr>
          <p:cNvPr id="21" name="Group 20">
            <a:extLst>
              <a:ext uri="{FF2B5EF4-FFF2-40B4-BE49-F238E27FC236}">
                <a16:creationId xmlns:a16="http://schemas.microsoft.com/office/drawing/2014/main" id="{BBB8090E-9E26-46B9-B31E-14A98787752A}"/>
              </a:ext>
            </a:extLst>
          </p:cNvPr>
          <p:cNvGrpSpPr/>
          <p:nvPr/>
        </p:nvGrpSpPr>
        <p:grpSpPr>
          <a:xfrm>
            <a:off x="3620325" y="6957852"/>
            <a:ext cx="2763812" cy="1849040"/>
            <a:chOff x="3962400" y="3180160"/>
            <a:chExt cx="2763812" cy="1849040"/>
          </a:xfrm>
        </p:grpSpPr>
        <p:grpSp>
          <p:nvGrpSpPr>
            <p:cNvPr id="3" name="Group 2">
              <a:extLst>
                <a:ext uri="{FF2B5EF4-FFF2-40B4-BE49-F238E27FC236}">
                  <a16:creationId xmlns:a16="http://schemas.microsoft.com/office/drawing/2014/main" id="{4002D790-43B3-46DE-B61E-6F0553B9CD70}"/>
                </a:ext>
              </a:extLst>
            </p:cNvPr>
            <p:cNvGrpSpPr/>
            <p:nvPr/>
          </p:nvGrpSpPr>
          <p:grpSpPr>
            <a:xfrm>
              <a:off x="3989749" y="3180160"/>
              <a:ext cx="2736463" cy="1849040"/>
              <a:chOff x="5454979" y="1075763"/>
              <a:chExt cx="3945347" cy="2310374"/>
            </a:xfrm>
          </p:grpSpPr>
          <p:sp>
            <p:nvSpPr>
              <p:cNvPr id="4" name="Oval 3">
                <a:extLst>
                  <a:ext uri="{FF2B5EF4-FFF2-40B4-BE49-F238E27FC236}">
                    <a16:creationId xmlns:a16="http://schemas.microsoft.com/office/drawing/2014/main" id="{79B1DC79-AB67-4852-8CA6-64190A444334}"/>
                  </a:ext>
                </a:extLst>
              </p:cNvPr>
              <p:cNvSpPr/>
              <p:nvPr/>
            </p:nvSpPr>
            <p:spPr>
              <a:xfrm>
                <a:off x="5454979" y="1075764"/>
                <a:ext cx="2631744" cy="2310373"/>
              </a:xfrm>
              <a:prstGeom prst="ellipse">
                <a:avLst/>
              </a:prstGeom>
              <a:noFill/>
              <a:ln w="38100" cmpd="thickThi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4F2A958-15CA-4117-8A1C-3823A4FE3CC2}"/>
                  </a:ext>
                </a:extLst>
              </p:cNvPr>
              <p:cNvSpPr/>
              <p:nvPr/>
            </p:nvSpPr>
            <p:spPr>
              <a:xfrm>
                <a:off x="6863805" y="1075763"/>
                <a:ext cx="2536521" cy="2310373"/>
              </a:xfrm>
              <a:prstGeom prst="ellipse">
                <a:avLst/>
              </a:prstGeom>
              <a:noFill/>
              <a:ln w="38100" cmpd="thickThi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BC9AEC95-D555-4A5B-9EBA-76D0B89ADF69}"/>
                </a:ext>
              </a:extLst>
            </p:cNvPr>
            <p:cNvSpPr txBox="1"/>
            <p:nvPr/>
          </p:nvSpPr>
          <p:spPr>
            <a:xfrm>
              <a:off x="3962400" y="3956074"/>
              <a:ext cx="936475" cy="276999"/>
            </a:xfrm>
            <a:prstGeom prst="rect">
              <a:avLst/>
            </a:prstGeom>
            <a:noFill/>
          </p:spPr>
          <p:txBody>
            <a:bodyPr wrap="none" rtlCol="0">
              <a:spAutoFit/>
            </a:bodyPr>
            <a:lstStyle/>
            <a:p>
              <a:r>
                <a:rPr lang="en-US" sz="1200" dirty="0"/>
                <a:t>795-16=779</a:t>
              </a:r>
            </a:p>
          </p:txBody>
        </p:sp>
        <p:sp>
          <p:nvSpPr>
            <p:cNvPr id="7" name="TextBox 6">
              <a:extLst>
                <a:ext uri="{FF2B5EF4-FFF2-40B4-BE49-F238E27FC236}">
                  <a16:creationId xmlns:a16="http://schemas.microsoft.com/office/drawing/2014/main" id="{3847BE0F-B543-4BB4-9E49-AD37ED071CE7}"/>
                </a:ext>
              </a:extLst>
            </p:cNvPr>
            <p:cNvSpPr txBox="1"/>
            <p:nvPr/>
          </p:nvSpPr>
          <p:spPr>
            <a:xfrm>
              <a:off x="5898230" y="3940040"/>
              <a:ext cx="779381" cy="276999"/>
            </a:xfrm>
            <a:prstGeom prst="rect">
              <a:avLst/>
            </a:prstGeom>
            <a:noFill/>
          </p:spPr>
          <p:txBody>
            <a:bodyPr wrap="none" rtlCol="0">
              <a:spAutoFit/>
            </a:bodyPr>
            <a:lstStyle/>
            <a:p>
              <a:r>
                <a:rPr lang="en-US" sz="1200" dirty="0"/>
                <a:t>66-16=50</a:t>
              </a:r>
            </a:p>
          </p:txBody>
        </p:sp>
        <p:sp>
          <p:nvSpPr>
            <p:cNvPr id="8" name="TextBox 7">
              <a:extLst>
                <a:ext uri="{FF2B5EF4-FFF2-40B4-BE49-F238E27FC236}">
                  <a16:creationId xmlns:a16="http://schemas.microsoft.com/office/drawing/2014/main" id="{B11993E2-1F2B-4AD6-8D76-5B630816C601}"/>
                </a:ext>
              </a:extLst>
            </p:cNvPr>
            <p:cNvSpPr txBox="1"/>
            <p:nvPr/>
          </p:nvSpPr>
          <p:spPr>
            <a:xfrm>
              <a:off x="5221657" y="3956887"/>
              <a:ext cx="354584" cy="292388"/>
            </a:xfrm>
            <a:prstGeom prst="rect">
              <a:avLst/>
            </a:prstGeom>
            <a:noFill/>
          </p:spPr>
          <p:txBody>
            <a:bodyPr wrap="none" rtlCol="0">
              <a:spAutoFit/>
            </a:bodyPr>
            <a:lstStyle/>
            <a:p>
              <a:r>
                <a:rPr lang="en-US" sz="1300" dirty="0"/>
                <a:t>16</a:t>
              </a:r>
            </a:p>
          </p:txBody>
        </p:sp>
      </p:grpSp>
      <p:grpSp>
        <p:nvGrpSpPr>
          <p:cNvPr id="20" name="Group 19">
            <a:extLst>
              <a:ext uri="{FF2B5EF4-FFF2-40B4-BE49-F238E27FC236}">
                <a16:creationId xmlns:a16="http://schemas.microsoft.com/office/drawing/2014/main" id="{012E9514-7730-453A-8560-343BE9B92508}"/>
              </a:ext>
            </a:extLst>
          </p:cNvPr>
          <p:cNvGrpSpPr/>
          <p:nvPr/>
        </p:nvGrpSpPr>
        <p:grpSpPr>
          <a:xfrm>
            <a:off x="3687305" y="5074841"/>
            <a:ext cx="2648231" cy="1752600"/>
            <a:chOff x="3989749" y="444617"/>
            <a:chExt cx="2736463" cy="1854484"/>
          </a:xfrm>
        </p:grpSpPr>
        <p:grpSp>
          <p:nvGrpSpPr>
            <p:cNvPr id="9" name="Group 8">
              <a:extLst>
                <a:ext uri="{FF2B5EF4-FFF2-40B4-BE49-F238E27FC236}">
                  <a16:creationId xmlns:a16="http://schemas.microsoft.com/office/drawing/2014/main" id="{3986763D-D6B0-4C29-B4C0-5691319C0706}"/>
                </a:ext>
              </a:extLst>
            </p:cNvPr>
            <p:cNvGrpSpPr/>
            <p:nvPr/>
          </p:nvGrpSpPr>
          <p:grpSpPr>
            <a:xfrm rot="10800000">
              <a:off x="3989750" y="444617"/>
              <a:ext cx="2736462" cy="1854484"/>
              <a:chOff x="6153839" y="1075764"/>
              <a:chExt cx="3385449" cy="2310375"/>
            </a:xfrm>
          </p:grpSpPr>
          <p:sp>
            <p:nvSpPr>
              <p:cNvPr id="10" name="Oval 9">
                <a:extLst>
                  <a:ext uri="{FF2B5EF4-FFF2-40B4-BE49-F238E27FC236}">
                    <a16:creationId xmlns:a16="http://schemas.microsoft.com/office/drawing/2014/main" id="{8412D3B0-D310-4105-8D47-367AB12AA780}"/>
                  </a:ext>
                </a:extLst>
              </p:cNvPr>
              <p:cNvSpPr/>
              <p:nvPr/>
            </p:nvSpPr>
            <p:spPr>
              <a:xfrm>
                <a:off x="6153839" y="1075764"/>
                <a:ext cx="2178156" cy="2310375"/>
              </a:xfrm>
              <a:prstGeom prst="ellipse">
                <a:avLst/>
              </a:prstGeom>
              <a:noFill/>
              <a:ln w="38100" cmpd="thickThi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3ECE9A2-C683-476F-AB2D-283D593FEFE6}"/>
                  </a:ext>
                </a:extLst>
              </p:cNvPr>
              <p:cNvSpPr/>
              <p:nvPr/>
            </p:nvSpPr>
            <p:spPr>
              <a:xfrm>
                <a:off x="7281024" y="1075764"/>
                <a:ext cx="2258264" cy="2310372"/>
              </a:xfrm>
              <a:prstGeom prst="ellipse">
                <a:avLst/>
              </a:prstGeom>
              <a:noFill/>
              <a:ln w="38100" cmpd="thickThi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D9164B87-238D-464C-8C51-988A5AF08C26}"/>
                </a:ext>
              </a:extLst>
            </p:cNvPr>
            <p:cNvSpPr txBox="1"/>
            <p:nvPr/>
          </p:nvSpPr>
          <p:spPr>
            <a:xfrm>
              <a:off x="3989749" y="1205054"/>
              <a:ext cx="1174108" cy="276999"/>
            </a:xfrm>
            <a:prstGeom prst="rect">
              <a:avLst/>
            </a:prstGeom>
            <a:noFill/>
          </p:spPr>
          <p:txBody>
            <a:bodyPr wrap="square" rtlCol="0">
              <a:spAutoFit/>
            </a:bodyPr>
            <a:lstStyle/>
            <a:p>
              <a:r>
                <a:rPr lang="en-US" sz="1200" dirty="0"/>
                <a:t>641-16=625</a:t>
              </a:r>
            </a:p>
          </p:txBody>
        </p:sp>
        <p:sp>
          <p:nvSpPr>
            <p:cNvPr id="13" name="TextBox 12">
              <a:extLst>
                <a:ext uri="{FF2B5EF4-FFF2-40B4-BE49-F238E27FC236}">
                  <a16:creationId xmlns:a16="http://schemas.microsoft.com/office/drawing/2014/main" id="{55E15B0C-52FA-4445-AFD6-EDE3B97DC9F6}"/>
                </a:ext>
              </a:extLst>
            </p:cNvPr>
            <p:cNvSpPr txBox="1"/>
            <p:nvPr/>
          </p:nvSpPr>
          <p:spPr>
            <a:xfrm>
              <a:off x="5206908" y="1205054"/>
              <a:ext cx="369074" cy="276999"/>
            </a:xfrm>
            <a:prstGeom prst="rect">
              <a:avLst/>
            </a:prstGeom>
            <a:noFill/>
          </p:spPr>
          <p:txBody>
            <a:bodyPr wrap="square" rtlCol="0">
              <a:spAutoFit/>
            </a:bodyPr>
            <a:lstStyle/>
            <a:p>
              <a:r>
                <a:rPr lang="en-US" sz="1200" dirty="0"/>
                <a:t>16</a:t>
              </a:r>
            </a:p>
          </p:txBody>
        </p:sp>
        <p:sp>
          <p:nvSpPr>
            <p:cNvPr id="14" name="TextBox 13">
              <a:extLst>
                <a:ext uri="{FF2B5EF4-FFF2-40B4-BE49-F238E27FC236}">
                  <a16:creationId xmlns:a16="http://schemas.microsoft.com/office/drawing/2014/main" id="{2A460042-6A02-43FB-83FF-3FC231E47088}"/>
                </a:ext>
              </a:extLst>
            </p:cNvPr>
            <p:cNvSpPr txBox="1"/>
            <p:nvPr/>
          </p:nvSpPr>
          <p:spPr>
            <a:xfrm>
              <a:off x="5871149" y="1205053"/>
              <a:ext cx="779381" cy="276999"/>
            </a:xfrm>
            <a:prstGeom prst="rect">
              <a:avLst/>
            </a:prstGeom>
            <a:noFill/>
          </p:spPr>
          <p:txBody>
            <a:bodyPr wrap="none" rtlCol="0">
              <a:spAutoFit/>
            </a:bodyPr>
            <a:lstStyle/>
            <a:p>
              <a:r>
                <a:rPr lang="en-US" sz="1200" dirty="0"/>
                <a:t>97-16=81</a:t>
              </a:r>
            </a:p>
          </p:txBody>
        </p:sp>
      </p:grpSp>
      <p:graphicFrame>
        <p:nvGraphicFramePr>
          <p:cNvPr id="15" name="Table 14">
            <a:extLst>
              <a:ext uri="{FF2B5EF4-FFF2-40B4-BE49-F238E27FC236}">
                <a16:creationId xmlns:a16="http://schemas.microsoft.com/office/drawing/2014/main" id="{F9C116C1-26CE-4695-810F-EC81C5480CF0}"/>
              </a:ext>
            </a:extLst>
          </p:cNvPr>
          <p:cNvGraphicFramePr>
            <a:graphicFrameLocks noGrp="1"/>
          </p:cNvGraphicFramePr>
          <p:nvPr>
            <p:extLst>
              <p:ext uri="{D42A27DB-BD31-4B8C-83A1-F6EECF244321}">
                <p14:modId xmlns:p14="http://schemas.microsoft.com/office/powerpoint/2010/main" val="3330168565"/>
              </p:ext>
            </p:extLst>
          </p:nvPr>
        </p:nvGraphicFramePr>
        <p:xfrm>
          <a:off x="417585" y="1981200"/>
          <a:ext cx="3030854" cy="6888926"/>
        </p:xfrm>
        <a:graphic>
          <a:graphicData uri="http://schemas.openxmlformats.org/drawingml/2006/table">
            <a:tbl>
              <a:tblPr/>
              <a:tblGrid>
                <a:gridCol w="856302">
                  <a:extLst>
                    <a:ext uri="{9D8B030D-6E8A-4147-A177-3AD203B41FA5}">
                      <a16:colId xmlns:a16="http://schemas.microsoft.com/office/drawing/2014/main" val="744068918"/>
                    </a:ext>
                  </a:extLst>
                </a:gridCol>
                <a:gridCol w="773051">
                  <a:extLst>
                    <a:ext uri="{9D8B030D-6E8A-4147-A177-3AD203B41FA5}">
                      <a16:colId xmlns:a16="http://schemas.microsoft.com/office/drawing/2014/main" val="779286020"/>
                    </a:ext>
                  </a:extLst>
                </a:gridCol>
                <a:gridCol w="783060">
                  <a:extLst>
                    <a:ext uri="{9D8B030D-6E8A-4147-A177-3AD203B41FA5}">
                      <a16:colId xmlns:a16="http://schemas.microsoft.com/office/drawing/2014/main" val="1711449576"/>
                    </a:ext>
                  </a:extLst>
                </a:gridCol>
                <a:gridCol w="618441">
                  <a:extLst>
                    <a:ext uri="{9D8B030D-6E8A-4147-A177-3AD203B41FA5}">
                      <a16:colId xmlns:a16="http://schemas.microsoft.com/office/drawing/2014/main" val="1210185422"/>
                    </a:ext>
                  </a:extLst>
                </a:gridCol>
              </a:tblGrid>
              <a:tr h="251909">
                <a:tc>
                  <a:txBody>
                    <a:bodyPr/>
                    <a:lstStyle/>
                    <a:p>
                      <a:pPr algn="l" fontAlgn="b"/>
                      <a:r>
                        <a:rPr lang="en-US" sz="1000" b="0" i="0" u="none" strike="noStrike" dirty="0">
                          <a:solidFill>
                            <a:srgbClr val="000000"/>
                          </a:solidFill>
                          <a:effectLst/>
                          <a:latin typeface="Calibri" panose="020F0502020204030204" pitchFamily="34" charset="0"/>
                        </a:rPr>
                        <a:t>Gene</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Start</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UVB - Control</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SFN - UVB</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8848455"/>
                  </a:ext>
                </a:extLst>
              </a:tr>
              <a:tr h="251909">
                <a:tc>
                  <a:txBody>
                    <a:bodyPr/>
                    <a:lstStyle/>
                    <a:p>
                      <a:pPr algn="l" fontAlgn="b"/>
                      <a:r>
                        <a:rPr lang="en-US" sz="1000" b="0" i="0" u="none" strike="noStrike">
                          <a:solidFill>
                            <a:srgbClr val="000000"/>
                          </a:solidFill>
                          <a:effectLst/>
                          <a:latin typeface="Calibri" panose="020F0502020204030204" pitchFamily="34" charset="0"/>
                        </a:rPr>
                        <a:t>4933407K13Rik</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75723626</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0.182</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000" b="0" i="0" u="none" strike="noStrike">
                          <a:solidFill>
                            <a:srgbClr val="000000"/>
                          </a:solidFill>
                          <a:effectLst/>
                          <a:latin typeface="Calibri" panose="020F0502020204030204" pitchFamily="34" charset="0"/>
                        </a:rPr>
                        <a:t>-0.193</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80129131"/>
                  </a:ext>
                </a:extLst>
              </a:tr>
              <a:tr h="140820">
                <a:tc>
                  <a:txBody>
                    <a:bodyPr/>
                    <a:lstStyle/>
                    <a:p>
                      <a:pPr algn="l" fontAlgn="b"/>
                      <a:r>
                        <a:rPr lang="en-US" sz="1000" b="0" i="0" u="none" strike="noStrike">
                          <a:solidFill>
                            <a:srgbClr val="000000"/>
                          </a:solidFill>
                          <a:effectLst/>
                          <a:latin typeface="Calibri" panose="020F0502020204030204" pitchFamily="34" charset="0"/>
                        </a:rPr>
                        <a:t>Alkbh3</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94010830</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0.081</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000" b="0" i="0" u="none" strike="noStrike">
                          <a:solidFill>
                            <a:srgbClr val="000000"/>
                          </a:solidFill>
                          <a:effectLst/>
                          <a:latin typeface="Calibri" panose="020F0502020204030204" pitchFamily="34" charset="0"/>
                        </a:rPr>
                        <a:t>-0.084</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592801433"/>
                  </a:ext>
                </a:extLst>
              </a:tr>
              <a:tr h="140820">
                <a:tc>
                  <a:txBody>
                    <a:bodyPr/>
                    <a:lstStyle/>
                    <a:p>
                      <a:pPr algn="l" fontAlgn="b"/>
                      <a:r>
                        <a:rPr lang="en-US" sz="1000" b="0" i="0" u="none" strike="noStrike">
                          <a:solidFill>
                            <a:srgbClr val="000000"/>
                          </a:solidFill>
                          <a:effectLst/>
                          <a:latin typeface="Calibri" panose="020F0502020204030204" pitchFamily="34" charset="0"/>
                        </a:rPr>
                        <a:t>Angpt1</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42376792</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0.245</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000" b="0" i="0" u="none" strike="noStrike">
                          <a:solidFill>
                            <a:srgbClr val="000000"/>
                          </a:solidFill>
                          <a:effectLst/>
                          <a:latin typeface="Calibri" panose="020F0502020204030204" pitchFamily="34" charset="0"/>
                        </a:rPr>
                        <a:t>-0.335</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197250340"/>
                  </a:ext>
                </a:extLst>
              </a:tr>
              <a:tr h="251909">
                <a:tc>
                  <a:txBody>
                    <a:bodyPr/>
                    <a:lstStyle/>
                    <a:p>
                      <a:pPr algn="l" fontAlgn="b"/>
                      <a:r>
                        <a:rPr lang="en-US" sz="1000" b="0" i="0" u="none" strike="noStrike">
                          <a:solidFill>
                            <a:srgbClr val="000000"/>
                          </a:solidFill>
                          <a:effectLst/>
                          <a:latin typeface="Calibri" panose="020F0502020204030204" pitchFamily="34" charset="0"/>
                        </a:rPr>
                        <a:t>Brca1</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101519278</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0.104</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000" b="0" i="0" u="none" strike="noStrike">
                          <a:solidFill>
                            <a:srgbClr val="000000"/>
                          </a:solidFill>
                          <a:effectLst/>
                          <a:latin typeface="Calibri" panose="020F0502020204030204" pitchFamily="34" charset="0"/>
                        </a:rPr>
                        <a:t>-0.120</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61559563"/>
                  </a:ext>
                </a:extLst>
              </a:tr>
              <a:tr h="251909">
                <a:tc>
                  <a:txBody>
                    <a:bodyPr/>
                    <a:lstStyle/>
                    <a:p>
                      <a:pPr algn="l" fontAlgn="b"/>
                      <a:r>
                        <a:rPr lang="en-US" sz="1000" b="0" i="0" u="none" strike="noStrike">
                          <a:solidFill>
                            <a:srgbClr val="000000"/>
                          </a:solidFill>
                          <a:effectLst/>
                          <a:highlight>
                            <a:srgbClr val="FFFF00"/>
                          </a:highlight>
                          <a:latin typeface="Calibri" panose="020F0502020204030204" pitchFamily="34" charset="0"/>
                        </a:rPr>
                        <a:t>Cdc14a</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116436239</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0.296</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000" b="0" i="0" u="none" strike="noStrike">
                          <a:solidFill>
                            <a:srgbClr val="000000"/>
                          </a:solidFill>
                          <a:effectLst/>
                          <a:latin typeface="Calibri" panose="020F0502020204030204" pitchFamily="34" charset="0"/>
                        </a:rPr>
                        <a:t>-0.279</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997849814"/>
                  </a:ext>
                </a:extLst>
              </a:tr>
              <a:tr h="251909">
                <a:tc>
                  <a:txBody>
                    <a:bodyPr/>
                    <a:lstStyle/>
                    <a:p>
                      <a:pPr algn="l" fontAlgn="b"/>
                      <a:r>
                        <a:rPr lang="en-US" sz="1000" b="0" i="0" u="none" strike="noStrike" dirty="0">
                          <a:solidFill>
                            <a:srgbClr val="000000"/>
                          </a:solidFill>
                          <a:effectLst/>
                          <a:highlight>
                            <a:srgbClr val="FFFF00"/>
                          </a:highlight>
                          <a:latin typeface="Calibri" panose="020F0502020204030204" pitchFamily="34" charset="0"/>
                        </a:rPr>
                        <a:t>Cdc14a</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116461327</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0.264</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000" b="0" i="0" u="none" strike="noStrike">
                          <a:solidFill>
                            <a:srgbClr val="000000"/>
                          </a:solidFill>
                          <a:effectLst/>
                          <a:latin typeface="Calibri" panose="020F0502020204030204" pitchFamily="34" charset="0"/>
                        </a:rPr>
                        <a:t>-0.290</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465405084"/>
                  </a:ext>
                </a:extLst>
              </a:tr>
              <a:tr h="251909">
                <a:tc>
                  <a:txBody>
                    <a:bodyPr/>
                    <a:lstStyle/>
                    <a:p>
                      <a:pPr algn="l" fontAlgn="b"/>
                      <a:r>
                        <a:rPr lang="en-US" sz="1000" b="0" i="0" u="none" strike="noStrike">
                          <a:solidFill>
                            <a:srgbClr val="000000"/>
                          </a:solidFill>
                          <a:effectLst/>
                          <a:latin typeface="Calibri" panose="020F0502020204030204" pitchFamily="34" charset="0"/>
                        </a:rPr>
                        <a:t>Exoc3l4</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111423310</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0.123</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000" b="0" i="0" u="none" strike="noStrike">
                          <a:solidFill>
                            <a:srgbClr val="000000"/>
                          </a:solidFill>
                          <a:effectLst/>
                          <a:latin typeface="Calibri" panose="020F0502020204030204" pitchFamily="34" charset="0"/>
                        </a:rPr>
                        <a:t>-0.124</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18767247"/>
                  </a:ext>
                </a:extLst>
              </a:tr>
              <a:tr h="140820">
                <a:tc>
                  <a:txBody>
                    <a:bodyPr/>
                    <a:lstStyle/>
                    <a:p>
                      <a:pPr algn="l" fontAlgn="b"/>
                      <a:r>
                        <a:rPr lang="en-US" sz="1000" b="0" i="0" u="none" strike="noStrike">
                          <a:solidFill>
                            <a:srgbClr val="000000"/>
                          </a:solidFill>
                          <a:effectLst/>
                          <a:latin typeface="Calibri" panose="020F0502020204030204" pitchFamily="34" charset="0"/>
                        </a:rPr>
                        <a:t>Gja10</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32601032</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0.135</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000" b="0" i="0" u="none" strike="noStrike">
                          <a:solidFill>
                            <a:srgbClr val="000000"/>
                          </a:solidFill>
                          <a:effectLst/>
                          <a:latin typeface="Calibri" panose="020F0502020204030204" pitchFamily="34" charset="0"/>
                        </a:rPr>
                        <a:t>-0.139</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31928290"/>
                  </a:ext>
                </a:extLst>
              </a:tr>
              <a:tr h="140820">
                <a:tc>
                  <a:txBody>
                    <a:bodyPr/>
                    <a:lstStyle/>
                    <a:p>
                      <a:pPr algn="l" fontAlgn="b"/>
                      <a:r>
                        <a:rPr lang="en-US" sz="1000" b="0" i="0" u="none" strike="noStrike">
                          <a:solidFill>
                            <a:srgbClr val="000000"/>
                          </a:solidFill>
                          <a:effectLst/>
                          <a:latin typeface="Calibri" panose="020F0502020204030204" pitchFamily="34" charset="0"/>
                        </a:rPr>
                        <a:t>Gm12596</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59281276</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0.214</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000" b="0" i="0" u="none" strike="noStrike">
                          <a:solidFill>
                            <a:srgbClr val="000000"/>
                          </a:solidFill>
                          <a:effectLst/>
                          <a:latin typeface="Calibri" panose="020F0502020204030204" pitchFamily="34" charset="0"/>
                        </a:rPr>
                        <a:t>-0.253</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46561371"/>
                  </a:ext>
                </a:extLst>
              </a:tr>
              <a:tr h="140820">
                <a:tc>
                  <a:txBody>
                    <a:bodyPr/>
                    <a:lstStyle/>
                    <a:p>
                      <a:pPr algn="l" fontAlgn="b"/>
                      <a:r>
                        <a:rPr lang="en-US" sz="1000" b="0" i="0" u="none" strike="noStrike">
                          <a:solidFill>
                            <a:srgbClr val="000000"/>
                          </a:solidFill>
                          <a:effectLst/>
                          <a:latin typeface="Calibri" panose="020F0502020204030204" pitchFamily="34" charset="0"/>
                        </a:rPr>
                        <a:t>Lpar1</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58544789</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0.283</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000" b="0" i="0" u="none" strike="noStrike">
                          <a:solidFill>
                            <a:srgbClr val="000000"/>
                          </a:solidFill>
                          <a:effectLst/>
                          <a:latin typeface="Calibri" panose="020F0502020204030204" pitchFamily="34" charset="0"/>
                        </a:rPr>
                        <a:t>-0.367</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105281760"/>
                  </a:ext>
                </a:extLst>
              </a:tr>
              <a:tr h="251909">
                <a:tc>
                  <a:txBody>
                    <a:bodyPr/>
                    <a:lstStyle/>
                    <a:p>
                      <a:pPr algn="l" fontAlgn="b"/>
                      <a:r>
                        <a:rPr lang="en-US" sz="1000" b="0" i="0" u="none" strike="noStrike">
                          <a:solidFill>
                            <a:srgbClr val="000000"/>
                          </a:solidFill>
                          <a:effectLst/>
                          <a:latin typeface="Calibri" panose="020F0502020204030204" pitchFamily="34" charset="0"/>
                        </a:rPr>
                        <a:t>Mn1</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111419677</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0.220</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000" b="0" i="0" u="none" strike="noStrike">
                          <a:solidFill>
                            <a:srgbClr val="000000"/>
                          </a:solidFill>
                          <a:effectLst/>
                          <a:latin typeface="Calibri" panose="020F0502020204030204" pitchFamily="34" charset="0"/>
                        </a:rPr>
                        <a:t>-0.246</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782514111"/>
                  </a:ext>
                </a:extLst>
              </a:tr>
              <a:tr h="140820">
                <a:tc>
                  <a:txBody>
                    <a:bodyPr/>
                    <a:lstStyle/>
                    <a:p>
                      <a:pPr algn="l" fontAlgn="b"/>
                      <a:r>
                        <a:rPr lang="en-US" sz="1000" b="0" i="0" u="none" strike="noStrike">
                          <a:solidFill>
                            <a:srgbClr val="000000"/>
                          </a:solidFill>
                          <a:effectLst/>
                          <a:latin typeface="Calibri" panose="020F0502020204030204" pitchFamily="34" charset="0"/>
                        </a:rPr>
                        <a:t>Mup5</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61930624</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0.145</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000" b="0" i="0" u="none" strike="noStrike">
                          <a:solidFill>
                            <a:srgbClr val="000000"/>
                          </a:solidFill>
                          <a:effectLst/>
                          <a:latin typeface="Calibri" panose="020F0502020204030204" pitchFamily="34" charset="0"/>
                        </a:rPr>
                        <a:t>-0.198</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809984286"/>
                  </a:ext>
                </a:extLst>
              </a:tr>
              <a:tr h="140820">
                <a:tc>
                  <a:txBody>
                    <a:bodyPr/>
                    <a:lstStyle/>
                    <a:p>
                      <a:pPr algn="l" fontAlgn="b"/>
                      <a:r>
                        <a:rPr lang="en-US" sz="1000" b="0" i="0" u="none" strike="noStrike">
                          <a:solidFill>
                            <a:srgbClr val="000000"/>
                          </a:solidFill>
                          <a:effectLst/>
                          <a:latin typeface="Calibri" panose="020F0502020204030204" pitchFamily="34" charset="0"/>
                        </a:rPr>
                        <a:t>Pdcd2</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15536454</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0.770</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000" b="0" i="0" u="none" strike="noStrike">
                          <a:solidFill>
                            <a:srgbClr val="000000"/>
                          </a:solidFill>
                          <a:effectLst/>
                          <a:latin typeface="Calibri" panose="020F0502020204030204" pitchFamily="34" charset="0"/>
                        </a:rPr>
                        <a:t>-0.819</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322471422"/>
                  </a:ext>
                </a:extLst>
              </a:tr>
              <a:tr h="140820">
                <a:tc>
                  <a:txBody>
                    <a:bodyPr/>
                    <a:lstStyle/>
                    <a:p>
                      <a:pPr algn="l" fontAlgn="b"/>
                      <a:r>
                        <a:rPr lang="en-US" sz="1000" b="0" i="0" u="none" strike="noStrike">
                          <a:solidFill>
                            <a:srgbClr val="000000"/>
                          </a:solidFill>
                          <a:effectLst/>
                          <a:latin typeface="Calibri" panose="020F0502020204030204" pitchFamily="34" charset="0"/>
                        </a:rPr>
                        <a:t>Prickle1</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93521895</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0.280</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000" b="0" i="0" u="none" strike="noStrike">
                          <a:solidFill>
                            <a:srgbClr val="000000"/>
                          </a:solidFill>
                          <a:effectLst/>
                          <a:latin typeface="Calibri" panose="020F0502020204030204" pitchFamily="34" charset="0"/>
                        </a:rPr>
                        <a:t>-0.409</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756776694"/>
                  </a:ext>
                </a:extLst>
              </a:tr>
              <a:tr h="251909">
                <a:tc>
                  <a:txBody>
                    <a:bodyPr/>
                    <a:lstStyle/>
                    <a:p>
                      <a:pPr algn="l" fontAlgn="b"/>
                      <a:r>
                        <a:rPr lang="en-US" sz="1000" b="0" i="0" u="none" strike="noStrike">
                          <a:solidFill>
                            <a:srgbClr val="000000"/>
                          </a:solidFill>
                          <a:effectLst/>
                          <a:latin typeface="Calibri" panose="020F0502020204030204" pitchFamily="34" charset="0"/>
                        </a:rPr>
                        <a:t>Ptpro</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137252656</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0.105</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000" b="0" i="0" u="none" strike="noStrike">
                          <a:solidFill>
                            <a:srgbClr val="000000"/>
                          </a:solidFill>
                          <a:effectLst/>
                          <a:latin typeface="Calibri" panose="020F0502020204030204" pitchFamily="34" charset="0"/>
                        </a:rPr>
                        <a:t>-0.101</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865747847"/>
                  </a:ext>
                </a:extLst>
              </a:tr>
              <a:tr h="140820">
                <a:tc>
                  <a:txBody>
                    <a:bodyPr/>
                    <a:lstStyle/>
                    <a:p>
                      <a:pPr algn="l" fontAlgn="b"/>
                      <a:r>
                        <a:rPr lang="en-US" sz="1000" b="0" i="0" u="none" strike="noStrike">
                          <a:solidFill>
                            <a:srgbClr val="000000"/>
                          </a:solidFill>
                          <a:effectLst/>
                          <a:latin typeface="Calibri" panose="020F0502020204030204" pitchFamily="34" charset="0"/>
                        </a:rPr>
                        <a:t>Ugcg</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59216879</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0.306</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000" b="0" i="0" u="none" strike="noStrike">
                          <a:solidFill>
                            <a:srgbClr val="000000"/>
                          </a:solidFill>
                          <a:effectLst/>
                          <a:latin typeface="Calibri" panose="020F0502020204030204" pitchFamily="34" charset="0"/>
                        </a:rPr>
                        <a:t>-0.408</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841054285"/>
                  </a:ext>
                </a:extLst>
              </a:tr>
              <a:tr h="251909">
                <a:tc>
                  <a:txBody>
                    <a:bodyPr/>
                    <a:lstStyle/>
                    <a:p>
                      <a:pPr algn="l" fontAlgn="b"/>
                      <a:r>
                        <a:rPr lang="en-US" sz="1000" b="0" i="0" u="none" strike="noStrike">
                          <a:solidFill>
                            <a:srgbClr val="000000"/>
                          </a:solidFill>
                          <a:effectLst/>
                          <a:latin typeface="Calibri" panose="020F0502020204030204" pitchFamily="34" charset="0"/>
                        </a:rPr>
                        <a:t>1700029N11Rik</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44455980</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0.006</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r>
                        <a:rPr lang="en-US" sz="1000" b="0" i="0" u="none" strike="noStrike">
                          <a:solidFill>
                            <a:srgbClr val="000000"/>
                          </a:solidFill>
                          <a:effectLst/>
                          <a:latin typeface="Calibri" panose="020F0502020204030204" pitchFamily="34" charset="0"/>
                        </a:rPr>
                        <a:t>-0.002</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56680778"/>
                  </a:ext>
                </a:extLst>
              </a:tr>
              <a:tr h="251909">
                <a:tc>
                  <a:txBody>
                    <a:bodyPr/>
                    <a:lstStyle/>
                    <a:p>
                      <a:pPr algn="l" fontAlgn="b"/>
                      <a:r>
                        <a:rPr lang="en-US" sz="1000" b="0" i="0" u="none" strike="noStrike">
                          <a:solidFill>
                            <a:srgbClr val="000000"/>
                          </a:solidFill>
                          <a:effectLst/>
                          <a:latin typeface="Calibri" panose="020F0502020204030204" pitchFamily="34" charset="0"/>
                        </a:rPr>
                        <a:t>1810046K07Rik</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51313019</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-0.071</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000" b="0" i="0" u="none" strike="noStrike">
                          <a:solidFill>
                            <a:srgbClr val="000000"/>
                          </a:solidFill>
                          <a:effectLst/>
                          <a:latin typeface="Calibri" panose="020F0502020204030204" pitchFamily="34" charset="0"/>
                        </a:rPr>
                        <a:t>0.081</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400242478"/>
                  </a:ext>
                </a:extLst>
              </a:tr>
              <a:tr h="251909">
                <a:tc>
                  <a:txBody>
                    <a:bodyPr/>
                    <a:lstStyle/>
                    <a:p>
                      <a:pPr algn="l" fontAlgn="b"/>
                      <a:r>
                        <a:rPr lang="en-US" sz="1000" b="0" i="0" u="none" strike="noStrike">
                          <a:solidFill>
                            <a:srgbClr val="000000"/>
                          </a:solidFill>
                          <a:effectLst/>
                          <a:latin typeface="Calibri" panose="020F0502020204030204" pitchFamily="34" charset="0"/>
                        </a:rPr>
                        <a:t>2410124H12Rik</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92475219</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-0.065</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000" b="0" i="0" u="none" strike="noStrike">
                          <a:solidFill>
                            <a:srgbClr val="000000"/>
                          </a:solidFill>
                          <a:effectLst/>
                          <a:latin typeface="Calibri" panose="020F0502020204030204" pitchFamily="34" charset="0"/>
                        </a:rPr>
                        <a:t>0.088</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31630187"/>
                  </a:ext>
                </a:extLst>
              </a:tr>
              <a:tr h="251909">
                <a:tc>
                  <a:txBody>
                    <a:bodyPr/>
                    <a:lstStyle/>
                    <a:p>
                      <a:pPr algn="l" fontAlgn="b"/>
                      <a:r>
                        <a:rPr lang="en-US" sz="1000" b="0" i="0" u="none" strike="noStrike">
                          <a:solidFill>
                            <a:srgbClr val="000000"/>
                          </a:solidFill>
                          <a:effectLst/>
                          <a:latin typeface="Calibri" panose="020F0502020204030204" pitchFamily="34" charset="0"/>
                        </a:rPr>
                        <a:t>A930005H10Rik</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115848435</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-0.391</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000" b="0" i="0" u="none" strike="noStrike">
                          <a:solidFill>
                            <a:srgbClr val="000000"/>
                          </a:solidFill>
                          <a:effectLst/>
                          <a:latin typeface="Calibri" panose="020F0502020204030204" pitchFamily="34" charset="0"/>
                        </a:rPr>
                        <a:t>0.352</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724678953"/>
                  </a:ext>
                </a:extLst>
              </a:tr>
              <a:tr h="140820">
                <a:tc>
                  <a:txBody>
                    <a:bodyPr/>
                    <a:lstStyle/>
                    <a:p>
                      <a:pPr algn="l" fontAlgn="b"/>
                      <a:r>
                        <a:rPr lang="en-US" sz="1000" b="0" i="0" u="none" strike="noStrike">
                          <a:solidFill>
                            <a:srgbClr val="000000"/>
                          </a:solidFill>
                          <a:effectLst/>
                          <a:latin typeface="Calibri" panose="020F0502020204030204" pitchFamily="34" charset="0"/>
                        </a:rPr>
                        <a:t>Anks1</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28048473</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-0.263</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000" b="0" i="0" u="none" strike="noStrike">
                          <a:solidFill>
                            <a:srgbClr val="000000"/>
                          </a:solidFill>
                          <a:effectLst/>
                          <a:latin typeface="Calibri" panose="020F0502020204030204" pitchFamily="34" charset="0"/>
                        </a:rPr>
                        <a:t>0.240</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354564403"/>
                  </a:ext>
                </a:extLst>
              </a:tr>
              <a:tr h="140820">
                <a:tc>
                  <a:txBody>
                    <a:bodyPr/>
                    <a:lstStyle/>
                    <a:p>
                      <a:pPr algn="l" fontAlgn="b"/>
                      <a:r>
                        <a:rPr lang="en-US" sz="1000" b="0" i="0" u="none" strike="noStrike">
                          <a:solidFill>
                            <a:srgbClr val="000000"/>
                          </a:solidFill>
                          <a:effectLst/>
                          <a:latin typeface="Calibri" panose="020F0502020204030204" pitchFamily="34" charset="0"/>
                        </a:rPr>
                        <a:t>Bcor</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12081571</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-0.149</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000" b="0" i="0" u="none" strike="noStrike">
                          <a:solidFill>
                            <a:srgbClr val="000000"/>
                          </a:solidFill>
                          <a:effectLst/>
                          <a:latin typeface="Calibri" panose="020F0502020204030204" pitchFamily="34" charset="0"/>
                        </a:rPr>
                        <a:t>0.109</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28288914"/>
                  </a:ext>
                </a:extLst>
              </a:tr>
              <a:tr h="140820">
                <a:tc>
                  <a:txBody>
                    <a:bodyPr/>
                    <a:lstStyle/>
                    <a:p>
                      <a:pPr algn="l" fontAlgn="b"/>
                      <a:r>
                        <a:rPr lang="en-US" sz="1000" b="0" i="0" u="none" strike="noStrike">
                          <a:solidFill>
                            <a:srgbClr val="000000"/>
                          </a:solidFill>
                          <a:effectLst/>
                          <a:latin typeface="Calibri" panose="020F0502020204030204" pitchFamily="34" charset="0"/>
                        </a:rPr>
                        <a:t>Clic5</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44455980</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-0.247</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000" b="0" i="0" u="none" strike="noStrike">
                          <a:solidFill>
                            <a:srgbClr val="000000"/>
                          </a:solidFill>
                          <a:effectLst/>
                          <a:latin typeface="Calibri" panose="020F0502020204030204" pitchFamily="34" charset="0"/>
                        </a:rPr>
                        <a:t>0.192</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841481579"/>
                  </a:ext>
                </a:extLst>
              </a:tr>
              <a:tr h="251909">
                <a:tc>
                  <a:txBody>
                    <a:bodyPr/>
                    <a:lstStyle/>
                    <a:p>
                      <a:pPr algn="l" fontAlgn="b"/>
                      <a:r>
                        <a:rPr lang="en-US" sz="1000" b="0" i="0" u="none" strike="noStrike">
                          <a:solidFill>
                            <a:srgbClr val="000000"/>
                          </a:solidFill>
                          <a:effectLst/>
                          <a:latin typeface="Calibri" panose="020F0502020204030204" pitchFamily="34" charset="0"/>
                        </a:rPr>
                        <a:t>Gtf2i</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134333082</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-0.107</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000" b="0" i="0" u="none" strike="noStrike">
                          <a:solidFill>
                            <a:srgbClr val="000000"/>
                          </a:solidFill>
                          <a:effectLst/>
                          <a:latin typeface="Calibri" panose="020F0502020204030204" pitchFamily="34" charset="0"/>
                        </a:rPr>
                        <a:t>0.117</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27102761"/>
                  </a:ext>
                </a:extLst>
              </a:tr>
              <a:tr h="251909">
                <a:tc>
                  <a:txBody>
                    <a:bodyPr/>
                    <a:lstStyle/>
                    <a:p>
                      <a:pPr algn="l" fontAlgn="b"/>
                      <a:r>
                        <a:rPr lang="en-US" sz="1000" b="0" i="0" u="none" strike="noStrike">
                          <a:solidFill>
                            <a:srgbClr val="000000"/>
                          </a:solidFill>
                          <a:effectLst/>
                          <a:latin typeface="Calibri" panose="020F0502020204030204" pitchFamily="34" charset="0"/>
                        </a:rPr>
                        <a:t>Lamc2</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153172234</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-0.078</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000" b="0" i="0" u="none" strike="noStrike">
                          <a:solidFill>
                            <a:srgbClr val="000000"/>
                          </a:solidFill>
                          <a:effectLst/>
                          <a:latin typeface="Calibri" panose="020F0502020204030204" pitchFamily="34" charset="0"/>
                        </a:rPr>
                        <a:t>0.086</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457527688"/>
                  </a:ext>
                </a:extLst>
              </a:tr>
              <a:tr h="140820">
                <a:tc>
                  <a:txBody>
                    <a:bodyPr/>
                    <a:lstStyle/>
                    <a:p>
                      <a:pPr algn="l" fontAlgn="b"/>
                      <a:r>
                        <a:rPr lang="en-US" sz="1000" b="0" i="0" u="none" strike="noStrike">
                          <a:solidFill>
                            <a:srgbClr val="000000"/>
                          </a:solidFill>
                          <a:effectLst/>
                          <a:latin typeface="Calibri" panose="020F0502020204030204" pitchFamily="34" charset="0"/>
                        </a:rPr>
                        <a:t>Loxhd1</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77366869</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-0.221</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000" b="0" i="0" u="none" strike="noStrike">
                          <a:solidFill>
                            <a:srgbClr val="000000"/>
                          </a:solidFill>
                          <a:effectLst/>
                          <a:latin typeface="Calibri" panose="020F0502020204030204" pitchFamily="34" charset="0"/>
                        </a:rPr>
                        <a:t>0.158</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088576530"/>
                  </a:ext>
                </a:extLst>
              </a:tr>
              <a:tr h="140820">
                <a:tc>
                  <a:txBody>
                    <a:bodyPr/>
                    <a:lstStyle/>
                    <a:p>
                      <a:pPr algn="l" fontAlgn="b"/>
                      <a:r>
                        <a:rPr lang="en-US" sz="1000" b="0" i="0" u="none" strike="noStrike">
                          <a:solidFill>
                            <a:srgbClr val="000000"/>
                          </a:solidFill>
                          <a:effectLst/>
                          <a:latin typeface="Calibri" panose="020F0502020204030204" pitchFamily="34" charset="0"/>
                        </a:rPr>
                        <a:t>Ntrk2</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58927842</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-0.179</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000" b="0" i="0" u="none" strike="noStrike">
                          <a:solidFill>
                            <a:srgbClr val="000000"/>
                          </a:solidFill>
                          <a:effectLst/>
                          <a:latin typeface="Calibri" panose="020F0502020204030204" pitchFamily="34" charset="0"/>
                        </a:rPr>
                        <a:t>0.208</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494040011"/>
                  </a:ext>
                </a:extLst>
              </a:tr>
              <a:tr h="140820">
                <a:tc>
                  <a:txBody>
                    <a:bodyPr/>
                    <a:lstStyle/>
                    <a:p>
                      <a:pPr algn="l" fontAlgn="b"/>
                      <a:r>
                        <a:rPr lang="en-US" sz="1000" b="0" i="0" u="none" strike="noStrike">
                          <a:solidFill>
                            <a:srgbClr val="000000"/>
                          </a:solidFill>
                          <a:effectLst/>
                          <a:latin typeface="Calibri" panose="020F0502020204030204" pitchFamily="34" charset="0"/>
                        </a:rPr>
                        <a:t>Ric8b</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84918966</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-0.175</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000" b="0" i="0" u="none" strike="noStrike">
                          <a:solidFill>
                            <a:srgbClr val="000000"/>
                          </a:solidFill>
                          <a:effectLst/>
                          <a:latin typeface="Calibri" panose="020F0502020204030204" pitchFamily="34" charset="0"/>
                        </a:rPr>
                        <a:t>0.191</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187860553"/>
                  </a:ext>
                </a:extLst>
              </a:tr>
              <a:tr h="140820">
                <a:tc>
                  <a:txBody>
                    <a:bodyPr/>
                    <a:lstStyle/>
                    <a:p>
                      <a:pPr algn="l" fontAlgn="b"/>
                      <a:r>
                        <a:rPr lang="en-US" sz="1000" b="0" i="0" u="none" strike="noStrike">
                          <a:solidFill>
                            <a:srgbClr val="000000"/>
                          </a:solidFill>
                          <a:effectLst/>
                          <a:latin typeface="Calibri" panose="020F0502020204030204" pitchFamily="34" charset="0"/>
                        </a:rPr>
                        <a:t>Ric8b</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84986110</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-0.219</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000" b="0" i="0" u="none" strike="noStrike">
                          <a:solidFill>
                            <a:srgbClr val="000000"/>
                          </a:solidFill>
                          <a:effectLst/>
                          <a:latin typeface="Calibri" panose="020F0502020204030204" pitchFamily="34" charset="0"/>
                        </a:rPr>
                        <a:t>0.253</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490245180"/>
                  </a:ext>
                </a:extLst>
              </a:tr>
              <a:tr h="140820">
                <a:tc>
                  <a:txBody>
                    <a:bodyPr/>
                    <a:lstStyle/>
                    <a:p>
                      <a:pPr algn="l" fontAlgn="b"/>
                      <a:r>
                        <a:rPr lang="en-US" sz="1000" b="0" i="0" u="none" strike="noStrike">
                          <a:solidFill>
                            <a:srgbClr val="000000"/>
                          </a:solidFill>
                          <a:effectLst/>
                          <a:latin typeface="Calibri" panose="020F0502020204030204" pitchFamily="34" charset="0"/>
                        </a:rPr>
                        <a:t>Scml4</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42864113</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-0.067</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000" b="0" i="0" u="none" strike="noStrike">
                          <a:solidFill>
                            <a:srgbClr val="000000"/>
                          </a:solidFill>
                          <a:effectLst/>
                          <a:latin typeface="Calibri" panose="020F0502020204030204" pitchFamily="34" charset="0"/>
                        </a:rPr>
                        <a:t>0.076</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11307368"/>
                  </a:ext>
                </a:extLst>
              </a:tr>
              <a:tr h="251909">
                <a:tc>
                  <a:txBody>
                    <a:bodyPr/>
                    <a:lstStyle/>
                    <a:p>
                      <a:pPr algn="l" fontAlgn="b"/>
                      <a:r>
                        <a:rPr lang="en-US" sz="1000" b="0" i="0" u="none" strike="noStrike">
                          <a:solidFill>
                            <a:srgbClr val="000000"/>
                          </a:solidFill>
                          <a:effectLst/>
                          <a:latin typeface="Calibri" panose="020F0502020204030204" pitchFamily="34" charset="0"/>
                        </a:rPr>
                        <a:t>Slc35a3</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116723548</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-0.186</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000" b="0" i="0" u="none" strike="noStrike">
                          <a:solidFill>
                            <a:srgbClr val="000000"/>
                          </a:solidFill>
                          <a:effectLst/>
                          <a:latin typeface="Calibri" panose="020F0502020204030204" pitchFamily="34" charset="0"/>
                        </a:rPr>
                        <a:t>0.307</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861029201"/>
                  </a:ext>
                </a:extLst>
              </a:tr>
              <a:tr h="251909">
                <a:tc>
                  <a:txBody>
                    <a:bodyPr/>
                    <a:lstStyle/>
                    <a:p>
                      <a:pPr algn="l" fontAlgn="b"/>
                      <a:r>
                        <a:rPr lang="en-US" sz="1000" b="0" i="0" u="none" strike="noStrike">
                          <a:solidFill>
                            <a:srgbClr val="000000"/>
                          </a:solidFill>
                          <a:effectLst/>
                          <a:latin typeface="Calibri" panose="020F0502020204030204" pitchFamily="34" charset="0"/>
                        </a:rPr>
                        <a:t>Spata5l1</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122629154</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-0.075</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000" b="0" i="0" u="none" strike="noStrike">
                          <a:solidFill>
                            <a:srgbClr val="000000"/>
                          </a:solidFill>
                          <a:effectLst/>
                          <a:latin typeface="Calibri" panose="020F0502020204030204" pitchFamily="34" charset="0"/>
                        </a:rPr>
                        <a:t>0.145</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288080296"/>
                  </a:ext>
                </a:extLst>
              </a:tr>
              <a:tr h="140820">
                <a:tc>
                  <a:txBody>
                    <a:bodyPr/>
                    <a:lstStyle/>
                    <a:p>
                      <a:pPr algn="l" fontAlgn="b"/>
                      <a:r>
                        <a:rPr lang="en-US" sz="1000" b="0" i="0" u="none" strike="noStrike">
                          <a:solidFill>
                            <a:srgbClr val="000000"/>
                          </a:solidFill>
                          <a:effectLst/>
                          <a:latin typeface="Calibri" panose="020F0502020204030204" pitchFamily="34" charset="0"/>
                        </a:rPr>
                        <a:t>Zkscan16</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58935378</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-0.136</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000" b="0" i="0" u="none" strike="noStrike" dirty="0">
                          <a:solidFill>
                            <a:srgbClr val="000000"/>
                          </a:solidFill>
                          <a:effectLst/>
                          <a:latin typeface="Calibri" panose="020F0502020204030204" pitchFamily="34" charset="0"/>
                        </a:rPr>
                        <a:t>0.133</a:t>
                      </a:r>
                    </a:p>
                  </a:txBody>
                  <a:tcPr marL="6399" marR="6399" marT="6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23198503"/>
                  </a:ext>
                </a:extLst>
              </a:tr>
            </a:tbl>
          </a:graphicData>
        </a:graphic>
      </p:graphicFrame>
      <p:sp>
        <p:nvSpPr>
          <p:cNvPr id="16" name="TextBox 15"/>
          <p:cNvSpPr txBox="1"/>
          <p:nvPr/>
        </p:nvSpPr>
        <p:spPr>
          <a:xfrm>
            <a:off x="90554" y="57830"/>
            <a:ext cx="340158" cy="400110"/>
          </a:xfrm>
          <a:prstGeom prst="rect">
            <a:avLst/>
          </a:prstGeom>
          <a:noFill/>
        </p:spPr>
        <p:txBody>
          <a:bodyPr wrap="none" rtlCol="0">
            <a:spAutoFit/>
          </a:bodyPr>
          <a:lstStyle/>
          <a:p>
            <a:r>
              <a:rPr lang="en-US" sz="2000" b="1" dirty="0"/>
              <a:t>A</a:t>
            </a:r>
          </a:p>
        </p:txBody>
      </p:sp>
      <p:sp>
        <p:nvSpPr>
          <p:cNvPr id="17" name="TextBox 16"/>
          <p:cNvSpPr txBox="1"/>
          <p:nvPr/>
        </p:nvSpPr>
        <p:spPr>
          <a:xfrm>
            <a:off x="8640" y="2057400"/>
            <a:ext cx="340158" cy="400110"/>
          </a:xfrm>
          <a:prstGeom prst="rect">
            <a:avLst/>
          </a:prstGeom>
          <a:noFill/>
        </p:spPr>
        <p:txBody>
          <a:bodyPr wrap="none" rtlCol="0">
            <a:spAutoFit/>
          </a:bodyPr>
          <a:lstStyle/>
          <a:p>
            <a:r>
              <a:rPr lang="en-US" sz="2000" b="1" dirty="0"/>
              <a:t>B</a:t>
            </a:r>
          </a:p>
        </p:txBody>
      </p:sp>
      <p:sp>
        <p:nvSpPr>
          <p:cNvPr id="18" name="TextBox 17"/>
          <p:cNvSpPr txBox="1"/>
          <p:nvPr/>
        </p:nvSpPr>
        <p:spPr>
          <a:xfrm>
            <a:off x="3526844" y="6737584"/>
            <a:ext cx="320922" cy="400110"/>
          </a:xfrm>
          <a:prstGeom prst="rect">
            <a:avLst/>
          </a:prstGeom>
          <a:noFill/>
        </p:spPr>
        <p:txBody>
          <a:bodyPr wrap="none" rtlCol="0">
            <a:spAutoFit/>
          </a:bodyPr>
          <a:lstStyle/>
          <a:p>
            <a:r>
              <a:rPr lang="en-US" sz="2000" b="1" dirty="0"/>
              <a:t>C</a:t>
            </a:r>
          </a:p>
        </p:txBody>
      </p:sp>
      <p:sp>
        <p:nvSpPr>
          <p:cNvPr id="22" name="Rectangle 21">
            <a:extLst>
              <a:ext uri="{FF2B5EF4-FFF2-40B4-BE49-F238E27FC236}">
                <a16:creationId xmlns:a16="http://schemas.microsoft.com/office/drawing/2014/main" id="{AEDA6BE8-A5CD-4CC8-B55B-CFCA2BFD4976}"/>
              </a:ext>
            </a:extLst>
          </p:cNvPr>
          <p:cNvSpPr/>
          <p:nvPr/>
        </p:nvSpPr>
        <p:spPr>
          <a:xfrm>
            <a:off x="3682778" y="536808"/>
            <a:ext cx="3030854" cy="3970318"/>
          </a:xfrm>
          <a:prstGeom prst="rect">
            <a:avLst/>
          </a:prstGeom>
        </p:spPr>
        <p:txBody>
          <a:bodyPr wrap="square">
            <a:spAutoFit/>
          </a:bodyPr>
          <a:lstStyle/>
          <a:p>
            <a:r>
              <a:rPr lang="en-US" dirty="0"/>
              <a:t>Figure13: Heatmap (A) and a  table with corresponding values (B) show change in methylation at week 25. Venn diagrams (C)  show that 16 DMRs were hypermethylated in UVB compared to control and hypomethylated in SFN compared to UVB (FDR &lt; 0.1), while another 16 DMRs were hypomethylated in UVB compared to control and hypomethylated in SFN compared to UVB (FDR &lt; 0.1). </a:t>
            </a:r>
          </a:p>
        </p:txBody>
      </p:sp>
    </p:spTree>
    <p:extLst>
      <p:ext uri="{BB962C8B-B14F-4D97-AF65-F5344CB8AC3E}">
        <p14:creationId xmlns:p14="http://schemas.microsoft.com/office/powerpoint/2010/main" val="760408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E87ED-9E5B-45EA-B44B-BA32221D1793}"/>
              </a:ext>
            </a:extLst>
          </p:cNvPr>
          <p:cNvSpPr>
            <a:spLocks noGrp="1"/>
          </p:cNvSpPr>
          <p:nvPr>
            <p:ph type="title"/>
          </p:nvPr>
        </p:nvSpPr>
        <p:spPr/>
        <p:txBody>
          <a:bodyPr/>
          <a:lstStyle/>
          <a:p>
            <a:r>
              <a:rPr lang="en-US" dirty="0"/>
              <a:t>Previous RNA-seq data</a:t>
            </a:r>
            <a:br>
              <a:rPr lang="en-US" dirty="0"/>
            </a:br>
            <a:endParaRPr lang="en-US" dirty="0"/>
          </a:p>
        </p:txBody>
      </p:sp>
      <p:sp>
        <p:nvSpPr>
          <p:cNvPr id="3" name="Text Placeholder 2">
            <a:extLst>
              <a:ext uri="{FF2B5EF4-FFF2-40B4-BE49-F238E27FC236}">
                <a16:creationId xmlns:a16="http://schemas.microsoft.com/office/drawing/2014/main" id="{739277F7-E418-49E3-8D28-394B50F0A30F}"/>
              </a:ext>
            </a:extLst>
          </p:cNvPr>
          <p:cNvSpPr>
            <a:spLocks noGrp="1"/>
          </p:cNvSpPr>
          <p:nvPr>
            <p:ph type="body" idx="1"/>
          </p:nvPr>
        </p:nvSpPr>
        <p:spPr/>
        <p:txBody>
          <a:bodyPr/>
          <a:lstStyle/>
          <a:p>
            <a:r>
              <a:rPr lang="en-US" dirty="0"/>
              <a:t>Hi Davit, can you compile there to your updated version? Thanks. </a:t>
            </a:r>
          </a:p>
        </p:txBody>
      </p:sp>
    </p:spTree>
    <p:extLst>
      <p:ext uri="{BB962C8B-B14F-4D97-AF65-F5344CB8AC3E}">
        <p14:creationId xmlns:p14="http://schemas.microsoft.com/office/powerpoint/2010/main" val="707262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970" y="925264"/>
            <a:ext cx="2651760" cy="22098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8090" y="894784"/>
            <a:ext cx="2688335" cy="2240280"/>
          </a:xfrm>
          <a:prstGeom prst="rect">
            <a:avLst/>
          </a:prstGeom>
        </p:spPr>
      </p:pic>
      <p:sp>
        <p:nvSpPr>
          <p:cNvPr id="4" name="TextBox 3"/>
          <p:cNvSpPr txBox="1"/>
          <p:nvPr/>
        </p:nvSpPr>
        <p:spPr>
          <a:xfrm>
            <a:off x="216906" y="468064"/>
            <a:ext cx="340158" cy="400110"/>
          </a:xfrm>
          <a:prstGeom prst="rect">
            <a:avLst/>
          </a:prstGeom>
          <a:noFill/>
        </p:spPr>
        <p:txBody>
          <a:bodyPr wrap="none" rtlCol="0">
            <a:spAutoFit/>
          </a:bodyPr>
          <a:lstStyle/>
          <a:p>
            <a:r>
              <a:rPr lang="en-US" sz="2000" b="1" dirty="0"/>
              <a:t>A</a:t>
            </a:r>
          </a:p>
        </p:txBody>
      </p:sp>
      <p:sp>
        <p:nvSpPr>
          <p:cNvPr id="5" name="TextBox 4"/>
          <p:cNvSpPr txBox="1"/>
          <p:nvPr/>
        </p:nvSpPr>
        <p:spPr>
          <a:xfrm>
            <a:off x="3336026" y="435798"/>
            <a:ext cx="328936" cy="400110"/>
          </a:xfrm>
          <a:prstGeom prst="rect">
            <a:avLst/>
          </a:prstGeom>
          <a:noFill/>
        </p:spPr>
        <p:txBody>
          <a:bodyPr wrap="none" rtlCol="0">
            <a:spAutoFit/>
          </a:bodyPr>
          <a:lstStyle/>
          <a:p>
            <a:r>
              <a:rPr lang="en-US" sz="2000" b="1" dirty="0"/>
              <a:t>B</a:t>
            </a:r>
          </a:p>
        </p:txBody>
      </p:sp>
      <p:sp>
        <p:nvSpPr>
          <p:cNvPr id="6" name="Rectangle 5"/>
          <p:cNvSpPr/>
          <p:nvPr/>
        </p:nvSpPr>
        <p:spPr>
          <a:xfrm>
            <a:off x="1704850" y="1839664"/>
            <a:ext cx="269240" cy="12954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Rectangle 6"/>
          <p:cNvSpPr/>
          <p:nvPr/>
        </p:nvSpPr>
        <p:spPr>
          <a:xfrm>
            <a:off x="924585" y="1824424"/>
            <a:ext cx="269240" cy="12954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p:cNvSpPr txBox="1"/>
          <p:nvPr/>
        </p:nvSpPr>
        <p:spPr>
          <a:xfrm>
            <a:off x="2126490" y="3088133"/>
            <a:ext cx="1031051" cy="307777"/>
          </a:xfrm>
          <a:prstGeom prst="rect">
            <a:avLst/>
          </a:prstGeom>
          <a:noFill/>
        </p:spPr>
        <p:txBody>
          <a:bodyPr wrap="none" rtlCol="0">
            <a:spAutoFit/>
          </a:bodyPr>
          <a:lstStyle/>
          <a:p>
            <a:r>
              <a:rPr lang="en-US" sz="1400" dirty="0">
                <a:solidFill>
                  <a:srgbClr val="C00000"/>
                </a:solidFill>
              </a:rPr>
              <a:t>Remove UA</a:t>
            </a:r>
          </a:p>
        </p:txBody>
      </p:sp>
      <p:cxnSp>
        <p:nvCxnSpPr>
          <p:cNvPr id="9" name="Straight Arrow Connector 8"/>
          <p:cNvCxnSpPr/>
          <p:nvPr/>
        </p:nvCxnSpPr>
        <p:spPr>
          <a:xfrm>
            <a:off x="1135890" y="3242022"/>
            <a:ext cx="9144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0" name="TextBox 9"/>
          <p:cNvSpPr txBox="1"/>
          <p:nvPr/>
        </p:nvSpPr>
        <p:spPr>
          <a:xfrm>
            <a:off x="2400810" y="1219341"/>
            <a:ext cx="826316" cy="307777"/>
          </a:xfrm>
          <a:prstGeom prst="rect">
            <a:avLst/>
          </a:prstGeom>
          <a:noFill/>
        </p:spPr>
        <p:txBody>
          <a:bodyPr wrap="none" rtlCol="0">
            <a:spAutoFit/>
          </a:bodyPr>
          <a:lstStyle/>
          <a:p>
            <a:r>
              <a:rPr lang="en-US" sz="1400" dirty="0">
                <a:solidFill>
                  <a:srgbClr val="C00000"/>
                </a:solidFill>
              </a:rPr>
              <a:t>Volume?</a:t>
            </a:r>
          </a:p>
        </p:txBody>
      </p:sp>
      <p:sp>
        <p:nvSpPr>
          <p:cNvPr id="11" name="TextBox 10"/>
          <p:cNvSpPr txBox="1"/>
          <p:nvPr/>
        </p:nvSpPr>
        <p:spPr>
          <a:xfrm>
            <a:off x="5555490" y="3126670"/>
            <a:ext cx="1031051" cy="307777"/>
          </a:xfrm>
          <a:prstGeom prst="rect">
            <a:avLst/>
          </a:prstGeom>
          <a:noFill/>
        </p:spPr>
        <p:txBody>
          <a:bodyPr wrap="none" rtlCol="0">
            <a:spAutoFit/>
          </a:bodyPr>
          <a:lstStyle/>
          <a:p>
            <a:r>
              <a:rPr lang="en-US" sz="1400" dirty="0">
                <a:solidFill>
                  <a:srgbClr val="C00000"/>
                </a:solidFill>
              </a:rPr>
              <a:t>Remove UA</a:t>
            </a:r>
          </a:p>
        </p:txBody>
      </p:sp>
      <p:cxnSp>
        <p:nvCxnSpPr>
          <p:cNvPr id="12" name="Straight Arrow Connector 11"/>
          <p:cNvCxnSpPr/>
          <p:nvPr/>
        </p:nvCxnSpPr>
        <p:spPr>
          <a:xfrm>
            <a:off x="5098290" y="2906464"/>
            <a:ext cx="381000" cy="37409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3" name="Rectangle 12"/>
          <p:cNvSpPr/>
          <p:nvPr/>
        </p:nvSpPr>
        <p:spPr>
          <a:xfrm>
            <a:off x="5250690" y="1529467"/>
            <a:ext cx="415498" cy="369332"/>
          </a:xfrm>
          <a:prstGeom prst="rect">
            <a:avLst/>
          </a:prstGeom>
        </p:spPr>
        <p:txBody>
          <a:bodyPr wrap="none">
            <a:spAutoFit/>
          </a:bodyPr>
          <a:lstStyle/>
          <a:p>
            <a:r>
              <a:rPr lang="en-US" dirty="0">
                <a:solidFill>
                  <a:srgbClr val="C00000"/>
                </a:solidFill>
              </a:rPr>
              <a:t>**</a:t>
            </a:r>
          </a:p>
        </p:txBody>
      </p:sp>
      <p:sp>
        <p:nvSpPr>
          <p:cNvPr id="14" name="TextBox 13"/>
          <p:cNvSpPr txBox="1"/>
          <p:nvPr/>
        </p:nvSpPr>
        <p:spPr>
          <a:xfrm>
            <a:off x="5666188" y="1217852"/>
            <a:ext cx="846707" cy="307777"/>
          </a:xfrm>
          <a:prstGeom prst="rect">
            <a:avLst/>
          </a:prstGeom>
          <a:noFill/>
        </p:spPr>
        <p:txBody>
          <a:bodyPr wrap="none" rtlCol="0">
            <a:spAutoFit/>
          </a:bodyPr>
          <a:lstStyle/>
          <a:p>
            <a:r>
              <a:rPr lang="en-US" sz="1400" dirty="0">
                <a:solidFill>
                  <a:srgbClr val="C00000"/>
                </a:solidFill>
              </a:rPr>
              <a:t>number?</a:t>
            </a:r>
          </a:p>
        </p:txBody>
      </p:sp>
      <p:cxnSp>
        <p:nvCxnSpPr>
          <p:cNvPr id="15" name="Straight Arrow Connector 14"/>
          <p:cNvCxnSpPr/>
          <p:nvPr/>
        </p:nvCxnSpPr>
        <p:spPr>
          <a:xfrm flipH="1">
            <a:off x="2888490" y="1529467"/>
            <a:ext cx="152400" cy="31019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6" name="Straight Arrow Connector 15"/>
          <p:cNvCxnSpPr/>
          <p:nvPr/>
        </p:nvCxnSpPr>
        <p:spPr>
          <a:xfrm flipH="1">
            <a:off x="6186425" y="1529467"/>
            <a:ext cx="152400" cy="31019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0" y="871"/>
            <a:ext cx="936667" cy="369332"/>
          </a:xfrm>
          <a:prstGeom prst="rect">
            <a:avLst/>
          </a:prstGeom>
          <a:noFill/>
        </p:spPr>
        <p:txBody>
          <a:bodyPr wrap="none" rtlCol="0">
            <a:spAutoFit/>
          </a:bodyPr>
          <a:lstStyle/>
          <a:p>
            <a:r>
              <a:rPr lang="en-US" dirty="0"/>
              <a:t>Figure 2</a:t>
            </a:r>
          </a:p>
        </p:txBody>
      </p:sp>
      <p:sp>
        <p:nvSpPr>
          <p:cNvPr id="18" name="TextBox 17"/>
          <p:cNvSpPr txBox="1"/>
          <p:nvPr/>
        </p:nvSpPr>
        <p:spPr>
          <a:xfrm>
            <a:off x="258042" y="3640535"/>
            <a:ext cx="676788" cy="400110"/>
          </a:xfrm>
          <a:prstGeom prst="rect">
            <a:avLst/>
          </a:prstGeom>
          <a:noFill/>
        </p:spPr>
        <p:txBody>
          <a:bodyPr wrap="none" rtlCol="0">
            <a:spAutoFit/>
          </a:bodyPr>
          <a:lstStyle/>
          <a:p>
            <a:r>
              <a:rPr lang="en-US" sz="2000" b="1" dirty="0"/>
              <a:t>C - H</a:t>
            </a:r>
          </a:p>
        </p:txBody>
      </p:sp>
      <p:sp>
        <p:nvSpPr>
          <p:cNvPr id="19" name="TextBox 18"/>
          <p:cNvSpPr txBox="1"/>
          <p:nvPr/>
        </p:nvSpPr>
        <p:spPr>
          <a:xfrm>
            <a:off x="557064" y="4128661"/>
            <a:ext cx="5614565" cy="646331"/>
          </a:xfrm>
          <a:prstGeom prst="rect">
            <a:avLst/>
          </a:prstGeom>
          <a:noFill/>
          <a:ln>
            <a:solidFill>
              <a:srgbClr val="C00000"/>
            </a:solidFill>
          </a:ln>
        </p:spPr>
        <p:txBody>
          <a:bodyPr wrap="square" rtlCol="0">
            <a:spAutoFit/>
          </a:bodyPr>
          <a:lstStyle/>
          <a:p>
            <a:pPr algn="ctr"/>
            <a:r>
              <a:rPr lang="en-US" u="sng" dirty="0">
                <a:solidFill>
                  <a:srgbClr val="C00000"/>
                </a:solidFill>
              </a:rPr>
              <a:t>Add</a:t>
            </a:r>
            <a:r>
              <a:rPr lang="en-US" dirty="0">
                <a:solidFill>
                  <a:srgbClr val="C00000"/>
                </a:solidFill>
              </a:rPr>
              <a:t> Histological observation of the control, UVB, UVB+SFN groups</a:t>
            </a:r>
          </a:p>
        </p:txBody>
      </p:sp>
      <p:sp>
        <p:nvSpPr>
          <p:cNvPr id="20" name="TextBox 19"/>
          <p:cNvSpPr txBox="1"/>
          <p:nvPr/>
        </p:nvSpPr>
        <p:spPr>
          <a:xfrm>
            <a:off x="121920" y="7518172"/>
            <a:ext cx="6629400" cy="738664"/>
          </a:xfrm>
          <a:prstGeom prst="rect">
            <a:avLst/>
          </a:prstGeom>
          <a:noFill/>
        </p:spPr>
        <p:txBody>
          <a:bodyPr wrap="square" rtlCol="0">
            <a:spAutoFit/>
          </a:bodyPr>
          <a:lstStyle/>
          <a:p>
            <a:r>
              <a:rPr lang="en-US" sz="1400" dirty="0"/>
              <a:t>Figure 2. Effects of SFN in UV-induced carcinogenesis</a:t>
            </a:r>
          </a:p>
          <a:p>
            <a:r>
              <a:rPr lang="en-US" sz="1400" dirty="0"/>
              <a:t>A, Treatment of SFN reduced the tumor volume at 25-week;</a:t>
            </a:r>
          </a:p>
          <a:p>
            <a:r>
              <a:rPr lang="en-US" sz="1400" dirty="0"/>
              <a:t>B, treatment of SFN reduced the tumor number at 25-week;</a:t>
            </a:r>
          </a:p>
        </p:txBody>
      </p:sp>
    </p:spTree>
    <p:extLst>
      <p:ext uri="{BB962C8B-B14F-4D97-AF65-F5344CB8AC3E}">
        <p14:creationId xmlns:p14="http://schemas.microsoft.com/office/powerpoint/2010/main" val="2541529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155" y="7696200"/>
            <a:ext cx="6781800" cy="830997"/>
          </a:xfrm>
          <a:prstGeom prst="rect">
            <a:avLst/>
          </a:prstGeom>
          <a:noFill/>
        </p:spPr>
        <p:txBody>
          <a:bodyPr wrap="square" rtlCol="0">
            <a:spAutoFit/>
          </a:bodyPr>
          <a:lstStyle/>
          <a:p>
            <a:r>
              <a:rPr lang="en-US" sz="1600" dirty="0"/>
              <a:t>Figure 3. Overview of genes regulated by SFN compared to the model group at week 2 (A), week 15 (B) and week 25 (C&amp;D). Green, decreased expression. Red, increased expression. </a:t>
            </a:r>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584" y="882852"/>
            <a:ext cx="3628938" cy="3493008"/>
          </a:xfrm>
          <a:prstGeom prst="rect">
            <a:avLst/>
          </a:prstGeom>
          <a:noFill/>
        </p:spPr>
      </p:pic>
      <p:sp>
        <p:nvSpPr>
          <p:cNvPr id="6" name="TextBox 5"/>
          <p:cNvSpPr txBox="1"/>
          <p:nvPr/>
        </p:nvSpPr>
        <p:spPr>
          <a:xfrm>
            <a:off x="239584" y="864564"/>
            <a:ext cx="340158" cy="400110"/>
          </a:xfrm>
          <a:prstGeom prst="rect">
            <a:avLst/>
          </a:prstGeom>
          <a:noFill/>
        </p:spPr>
        <p:txBody>
          <a:bodyPr wrap="none" rtlCol="0">
            <a:spAutoFit/>
          </a:bodyPr>
          <a:lstStyle/>
          <a:p>
            <a:r>
              <a:rPr lang="en-US" sz="2000" b="1" dirty="0"/>
              <a:t>A</a:t>
            </a:r>
          </a:p>
        </p:txBody>
      </p:sp>
      <p:sp>
        <p:nvSpPr>
          <p:cNvPr id="7" name="TextBox 6"/>
          <p:cNvSpPr txBox="1"/>
          <p:nvPr/>
        </p:nvSpPr>
        <p:spPr>
          <a:xfrm>
            <a:off x="3698443" y="879558"/>
            <a:ext cx="340158" cy="400110"/>
          </a:xfrm>
          <a:prstGeom prst="rect">
            <a:avLst/>
          </a:prstGeom>
          <a:noFill/>
        </p:spPr>
        <p:txBody>
          <a:bodyPr wrap="none" rtlCol="0">
            <a:spAutoFit/>
          </a:bodyPr>
          <a:lstStyle/>
          <a:p>
            <a:r>
              <a:rPr lang="en-US" sz="2000" b="1" dirty="0"/>
              <a:t>B</a:t>
            </a:r>
          </a:p>
        </p:txBody>
      </p:sp>
      <p:sp>
        <p:nvSpPr>
          <p:cNvPr id="8" name="TextBox 7"/>
          <p:cNvSpPr txBox="1"/>
          <p:nvPr/>
        </p:nvSpPr>
        <p:spPr>
          <a:xfrm>
            <a:off x="239584" y="4572000"/>
            <a:ext cx="320922" cy="400110"/>
          </a:xfrm>
          <a:prstGeom prst="rect">
            <a:avLst/>
          </a:prstGeom>
          <a:noFill/>
        </p:spPr>
        <p:txBody>
          <a:bodyPr wrap="none" rtlCol="0">
            <a:spAutoFit/>
          </a:bodyPr>
          <a:lstStyle/>
          <a:p>
            <a:r>
              <a:rPr lang="en-US" sz="2000" b="1" dirty="0"/>
              <a:t>C</a:t>
            </a:r>
          </a:p>
        </p:txBody>
      </p:sp>
      <p:sp>
        <p:nvSpPr>
          <p:cNvPr id="9" name="TextBox 8"/>
          <p:cNvSpPr txBox="1"/>
          <p:nvPr/>
        </p:nvSpPr>
        <p:spPr>
          <a:xfrm>
            <a:off x="3868522" y="4569774"/>
            <a:ext cx="346570" cy="400110"/>
          </a:xfrm>
          <a:prstGeom prst="rect">
            <a:avLst/>
          </a:prstGeom>
          <a:noFill/>
        </p:spPr>
        <p:txBody>
          <a:bodyPr wrap="none" rtlCol="0">
            <a:spAutoFit/>
          </a:bodyPr>
          <a:lstStyle/>
          <a:p>
            <a:r>
              <a:rPr lang="en-US" sz="2000" b="1" dirty="0"/>
              <a:t>D</a:t>
            </a: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8682" y="1110093"/>
            <a:ext cx="2765755" cy="2761794"/>
          </a:xfrm>
          <a:prstGeom prst="rect">
            <a:avLst/>
          </a:prstGeom>
          <a:noFill/>
        </p:spPr>
      </p:pic>
      <p:pic>
        <p:nvPicPr>
          <p:cNvPr id="11"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255" y="4772055"/>
            <a:ext cx="2971800" cy="2574290"/>
          </a:xfrm>
          <a:prstGeom prst="rect">
            <a:avLst/>
          </a:prstGeom>
          <a:noFill/>
        </p:spPr>
      </p:pic>
      <p:pic>
        <p:nvPicPr>
          <p:cNvPr id="12" name="Picture 1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85184" y="4719350"/>
            <a:ext cx="2952750" cy="2626995"/>
          </a:xfrm>
          <a:prstGeom prst="rect">
            <a:avLst/>
          </a:prstGeom>
          <a:noFill/>
        </p:spPr>
      </p:pic>
      <p:sp>
        <p:nvSpPr>
          <p:cNvPr id="13" name="TextBox 12"/>
          <p:cNvSpPr txBox="1"/>
          <p:nvPr/>
        </p:nvSpPr>
        <p:spPr>
          <a:xfrm>
            <a:off x="2837471" y="4464278"/>
            <a:ext cx="1031051" cy="307777"/>
          </a:xfrm>
          <a:prstGeom prst="rect">
            <a:avLst/>
          </a:prstGeom>
          <a:noFill/>
          <a:ln>
            <a:solidFill>
              <a:srgbClr val="C00000"/>
            </a:solidFill>
          </a:ln>
        </p:spPr>
        <p:txBody>
          <a:bodyPr wrap="none" rtlCol="0">
            <a:spAutoFit/>
          </a:bodyPr>
          <a:lstStyle/>
          <a:p>
            <a:r>
              <a:rPr lang="en-US" sz="1400" dirty="0">
                <a:solidFill>
                  <a:srgbClr val="C00000"/>
                </a:solidFill>
              </a:rPr>
              <a:t>Remove UA</a:t>
            </a:r>
          </a:p>
        </p:txBody>
      </p:sp>
      <p:cxnSp>
        <p:nvCxnSpPr>
          <p:cNvPr id="14" name="Straight Arrow Connector 13"/>
          <p:cNvCxnSpPr/>
          <p:nvPr/>
        </p:nvCxnSpPr>
        <p:spPr>
          <a:xfrm>
            <a:off x="1933155" y="4464278"/>
            <a:ext cx="828116" cy="15388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H="1">
            <a:off x="4041807" y="3917086"/>
            <a:ext cx="991152" cy="62413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9" name="Straight Arrow Connector 18"/>
          <p:cNvCxnSpPr/>
          <p:nvPr/>
        </p:nvCxnSpPr>
        <p:spPr>
          <a:xfrm flipV="1">
            <a:off x="2054053" y="4876800"/>
            <a:ext cx="1146347" cy="6096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p:nvPr/>
        </p:nvCxnSpPr>
        <p:spPr>
          <a:xfrm flipH="1" flipV="1">
            <a:off x="3567392" y="4953000"/>
            <a:ext cx="1295400" cy="5334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4" name="TextBox 23"/>
          <p:cNvSpPr txBox="1"/>
          <p:nvPr/>
        </p:nvSpPr>
        <p:spPr>
          <a:xfrm>
            <a:off x="0" y="871"/>
            <a:ext cx="936667" cy="369332"/>
          </a:xfrm>
          <a:prstGeom prst="rect">
            <a:avLst/>
          </a:prstGeom>
          <a:noFill/>
        </p:spPr>
        <p:txBody>
          <a:bodyPr wrap="none" rtlCol="0">
            <a:spAutoFit/>
          </a:bodyPr>
          <a:lstStyle/>
          <a:p>
            <a:r>
              <a:rPr lang="en-US" dirty="0"/>
              <a:t>Figure 3</a:t>
            </a:r>
          </a:p>
        </p:txBody>
      </p:sp>
    </p:spTree>
    <p:extLst>
      <p:ext uri="{BB962C8B-B14F-4D97-AF65-F5344CB8AC3E}">
        <p14:creationId xmlns:p14="http://schemas.microsoft.com/office/powerpoint/2010/main" val="4147032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71"/>
            <a:ext cx="936667" cy="369332"/>
          </a:xfrm>
          <a:prstGeom prst="rect">
            <a:avLst/>
          </a:prstGeom>
          <a:noFill/>
        </p:spPr>
        <p:txBody>
          <a:bodyPr wrap="none" rtlCol="0">
            <a:spAutoFit/>
          </a:bodyPr>
          <a:lstStyle/>
          <a:p>
            <a:r>
              <a:rPr lang="en-US" dirty="0"/>
              <a:t>Figure 4</a:t>
            </a:r>
          </a:p>
        </p:txBody>
      </p:sp>
      <p:sp>
        <p:nvSpPr>
          <p:cNvPr id="3" name="TextBox 2"/>
          <p:cNvSpPr txBox="1"/>
          <p:nvPr/>
        </p:nvSpPr>
        <p:spPr>
          <a:xfrm>
            <a:off x="28155" y="7696200"/>
            <a:ext cx="6781800" cy="584775"/>
          </a:xfrm>
          <a:prstGeom prst="rect">
            <a:avLst/>
          </a:prstGeom>
          <a:noFill/>
        </p:spPr>
        <p:txBody>
          <a:bodyPr wrap="square" rtlCol="0">
            <a:spAutoFit/>
          </a:bodyPr>
          <a:lstStyle/>
          <a:p>
            <a:r>
              <a:rPr lang="en-US" sz="1600" dirty="0"/>
              <a:t>Figure 4. Top canonical pathways of week 2, 15, 25 by Ingenuity Pathway Analysis software in time-point method.</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75792" y="1219200"/>
            <a:ext cx="6486525" cy="5657215"/>
          </a:xfrm>
          <a:prstGeom prst="rect">
            <a:avLst/>
          </a:prstGeom>
          <a:noFill/>
        </p:spPr>
      </p:pic>
      <p:sp>
        <p:nvSpPr>
          <p:cNvPr id="5" name="TextBox 4"/>
          <p:cNvSpPr txBox="1"/>
          <p:nvPr/>
        </p:nvSpPr>
        <p:spPr>
          <a:xfrm>
            <a:off x="5334000" y="914400"/>
            <a:ext cx="914400" cy="523220"/>
          </a:xfrm>
          <a:prstGeom prst="rect">
            <a:avLst/>
          </a:prstGeom>
          <a:solidFill>
            <a:schemeClr val="bg1"/>
          </a:solidFill>
        </p:spPr>
        <p:txBody>
          <a:bodyPr wrap="square" rtlCol="0">
            <a:spAutoFit/>
          </a:bodyPr>
          <a:lstStyle/>
          <a:p>
            <a:pPr algn="ctr"/>
            <a:r>
              <a:rPr lang="en-US" sz="1400" dirty="0"/>
              <a:t>Week 25</a:t>
            </a:r>
          </a:p>
          <a:p>
            <a:pPr algn="ctr"/>
            <a:r>
              <a:rPr lang="en-US" sz="1400" dirty="0"/>
              <a:t>Tumor</a:t>
            </a:r>
          </a:p>
        </p:txBody>
      </p:sp>
      <p:cxnSp>
        <p:nvCxnSpPr>
          <p:cNvPr id="7" name="Straight Arrow Connector 6"/>
          <p:cNvCxnSpPr/>
          <p:nvPr/>
        </p:nvCxnSpPr>
        <p:spPr>
          <a:xfrm>
            <a:off x="6477000" y="762000"/>
            <a:ext cx="0" cy="67562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474556" y="454223"/>
            <a:ext cx="1187761" cy="307777"/>
          </a:xfrm>
          <a:prstGeom prst="rect">
            <a:avLst/>
          </a:prstGeom>
          <a:noFill/>
          <a:ln>
            <a:solidFill>
              <a:srgbClr val="C00000"/>
            </a:solidFill>
          </a:ln>
        </p:spPr>
        <p:txBody>
          <a:bodyPr wrap="none" rtlCol="0">
            <a:spAutoFit/>
          </a:bodyPr>
          <a:lstStyle/>
          <a:p>
            <a:r>
              <a:rPr lang="en-US" sz="1400" dirty="0">
                <a:solidFill>
                  <a:srgbClr val="C00000"/>
                </a:solidFill>
              </a:rPr>
              <a:t>Update labels</a:t>
            </a:r>
          </a:p>
        </p:txBody>
      </p:sp>
    </p:spTree>
    <p:extLst>
      <p:ext uri="{BB962C8B-B14F-4D97-AF65-F5344CB8AC3E}">
        <p14:creationId xmlns:p14="http://schemas.microsoft.com/office/powerpoint/2010/main" val="507783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71"/>
            <a:ext cx="936667" cy="369332"/>
          </a:xfrm>
          <a:prstGeom prst="rect">
            <a:avLst/>
          </a:prstGeom>
          <a:noFill/>
        </p:spPr>
        <p:txBody>
          <a:bodyPr wrap="none" rtlCol="0">
            <a:spAutoFit/>
          </a:bodyPr>
          <a:lstStyle/>
          <a:p>
            <a:r>
              <a:rPr lang="en-US" dirty="0"/>
              <a:t>Figure 5</a:t>
            </a:r>
          </a:p>
        </p:txBody>
      </p:sp>
      <p:sp>
        <p:nvSpPr>
          <p:cNvPr id="3" name="TextBox 2"/>
          <p:cNvSpPr txBox="1"/>
          <p:nvPr/>
        </p:nvSpPr>
        <p:spPr>
          <a:xfrm>
            <a:off x="35560" y="7391400"/>
            <a:ext cx="6781800" cy="1569660"/>
          </a:xfrm>
          <a:prstGeom prst="rect">
            <a:avLst/>
          </a:prstGeom>
          <a:noFill/>
        </p:spPr>
        <p:txBody>
          <a:bodyPr wrap="square" rtlCol="0">
            <a:spAutoFit/>
          </a:bodyPr>
          <a:lstStyle/>
          <a:p>
            <a:r>
              <a:rPr lang="en-US" sz="1600" dirty="0"/>
              <a:t>Figure 5. Validation of the mRNA expression of selected genes regulated by SFN compared to the model group. mRNA isolated from epidermis (at week-2, -15, and -24)  and tumors (at week-24). Black bar: the </a:t>
            </a:r>
            <a:r>
              <a:rPr lang="en-US" sz="1600" dirty="0" err="1"/>
              <a:t>qPCR</a:t>
            </a:r>
            <a:r>
              <a:rPr lang="en-US" sz="1600" dirty="0"/>
              <a:t> results are presented as the fold change compared to the model group, with </a:t>
            </a:r>
            <a:r>
              <a:rPr lang="en-US" sz="1600" dirty="0" err="1"/>
              <a:t>Gapdh</a:t>
            </a:r>
            <a:r>
              <a:rPr lang="en-US" sz="1600" dirty="0"/>
              <a:t> as the housekeeping  control. White bar: the fold change compared to the model group from RNA-seq. The data are presented as the mean ± SD (n = 2).</a:t>
            </a:r>
          </a:p>
        </p:txBody>
      </p:sp>
      <p:sp>
        <p:nvSpPr>
          <p:cNvPr id="4" name="TextBox 3"/>
          <p:cNvSpPr txBox="1"/>
          <p:nvPr/>
        </p:nvSpPr>
        <p:spPr>
          <a:xfrm>
            <a:off x="557064" y="4128661"/>
            <a:ext cx="5614565" cy="369332"/>
          </a:xfrm>
          <a:prstGeom prst="rect">
            <a:avLst/>
          </a:prstGeom>
          <a:noFill/>
          <a:ln>
            <a:solidFill>
              <a:srgbClr val="C00000"/>
            </a:solidFill>
          </a:ln>
        </p:spPr>
        <p:txBody>
          <a:bodyPr wrap="square" rtlCol="0">
            <a:spAutoFit/>
          </a:bodyPr>
          <a:lstStyle/>
          <a:p>
            <a:pPr algn="ctr"/>
            <a:r>
              <a:rPr lang="en-US" u="sng" dirty="0">
                <a:solidFill>
                  <a:srgbClr val="C00000"/>
                </a:solidFill>
              </a:rPr>
              <a:t>Add</a:t>
            </a:r>
            <a:r>
              <a:rPr lang="en-US" dirty="0">
                <a:solidFill>
                  <a:srgbClr val="C00000"/>
                </a:solidFill>
              </a:rPr>
              <a:t> </a:t>
            </a:r>
            <a:r>
              <a:rPr lang="en-US" dirty="0" err="1">
                <a:solidFill>
                  <a:srgbClr val="C00000"/>
                </a:solidFill>
              </a:rPr>
              <a:t>qPCR</a:t>
            </a:r>
            <a:r>
              <a:rPr lang="en-US" dirty="0">
                <a:solidFill>
                  <a:srgbClr val="C00000"/>
                </a:solidFill>
              </a:rPr>
              <a:t> results from validation</a:t>
            </a:r>
          </a:p>
        </p:txBody>
      </p:sp>
    </p:spTree>
    <p:extLst>
      <p:ext uri="{BB962C8B-B14F-4D97-AF65-F5344CB8AC3E}">
        <p14:creationId xmlns:p14="http://schemas.microsoft.com/office/powerpoint/2010/main" val="583423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870"/>
            <a:ext cx="6781800" cy="1323439"/>
          </a:xfrm>
          <a:prstGeom prst="rect">
            <a:avLst/>
          </a:prstGeom>
          <a:noFill/>
        </p:spPr>
        <p:txBody>
          <a:bodyPr wrap="square" rtlCol="0">
            <a:spAutoFit/>
          </a:bodyPr>
          <a:lstStyle/>
          <a:p>
            <a:r>
              <a:rPr lang="en-US" sz="1600" dirty="0"/>
              <a:t>Table 1. Top 10 down-regulated and up-regulated genes in skin epidermis from mice in model group (UVB)  compared to the control group (No UVB) . Fold change larger than 1 indicates higher expression in epidermis in model group . Fold change smaller than 1 indicates lower expression in </a:t>
            </a:r>
            <a:r>
              <a:rPr lang="en-US" sz="1600" dirty="0" err="1"/>
              <a:t>expiermis</a:t>
            </a:r>
            <a:r>
              <a:rPr lang="en-US" sz="1600" dirty="0"/>
              <a:t> in Model group. </a:t>
            </a:r>
          </a:p>
        </p:txBody>
      </p:sp>
      <p:sp>
        <p:nvSpPr>
          <p:cNvPr id="2" name="TextBox 1"/>
          <p:cNvSpPr txBox="1"/>
          <p:nvPr/>
        </p:nvSpPr>
        <p:spPr>
          <a:xfrm>
            <a:off x="609600" y="1905000"/>
            <a:ext cx="2049684" cy="923330"/>
          </a:xfrm>
          <a:prstGeom prst="rect">
            <a:avLst/>
          </a:prstGeom>
          <a:noFill/>
        </p:spPr>
        <p:txBody>
          <a:bodyPr wrap="square" rtlCol="0">
            <a:spAutoFit/>
          </a:bodyPr>
          <a:lstStyle/>
          <a:p>
            <a:r>
              <a:rPr lang="en-US" dirty="0">
                <a:solidFill>
                  <a:srgbClr val="C00000"/>
                </a:solidFill>
              </a:rPr>
              <a:t>Add Top 10 down &amp; up at week 2 Epidermis</a:t>
            </a:r>
          </a:p>
        </p:txBody>
      </p:sp>
      <p:sp>
        <p:nvSpPr>
          <p:cNvPr id="5" name="TextBox 4"/>
          <p:cNvSpPr txBox="1"/>
          <p:nvPr/>
        </p:nvSpPr>
        <p:spPr>
          <a:xfrm>
            <a:off x="3886200" y="1905000"/>
            <a:ext cx="2049684" cy="923330"/>
          </a:xfrm>
          <a:prstGeom prst="rect">
            <a:avLst/>
          </a:prstGeom>
          <a:noFill/>
        </p:spPr>
        <p:txBody>
          <a:bodyPr wrap="square" rtlCol="0">
            <a:spAutoFit/>
          </a:bodyPr>
          <a:lstStyle/>
          <a:p>
            <a:r>
              <a:rPr lang="en-US" dirty="0">
                <a:solidFill>
                  <a:srgbClr val="C00000"/>
                </a:solidFill>
              </a:rPr>
              <a:t>Add Top 10 down &amp; up at week 15 epidermis</a:t>
            </a:r>
          </a:p>
        </p:txBody>
      </p:sp>
      <p:sp>
        <p:nvSpPr>
          <p:cNvPr id="6" name="TextBox 5"/>
          <p:cNvSpPr txBox="1"/>
          <p:nvPr/>
        </p:nvSpPr>
        <p:spPr>
          <a:xfrm>
            <a:off x="609600" y="4114800"/>
            <a:ext cx="2049684" cy="923330"/>
          </a:xfrm>
          <a:prstGeom prst="rect">
            <a:avLst/>
          </a:prstGeom>
          <a:noFill/>
        </p:spPr>
        <p:txBody>
          <a:bodyPr wrap="square" rtlCol="0">
            <a:spAutoFit/>
          </a:bodyPr>
          <a:lstStyle/>
          <a:p>
            <a:r>
              <a:rPr lang="en-US" dirty="0">
                <a:solidFill>
                  <a:srgbClr val="C00000"/>
                </a:solidFill>
              </a:rPr>
              <a:t>Top 10 down &amp; up at week 25 epidermis</a:t>
            </a:r>
          </a:p>
        </p:txBody>
      </p:sp>
      <p:sp>
        <p:nvSpPr>
          <p:cNvPr id="7" name="TextBox 6"/>
          <p:cNvSpPr txBox="1"/>
          <p:nvPr/>
        </p:nvSpPr>
        <p:spPr>
          <a:xfrm>
            <a:off x="3886200" y="4114800"/>
            <a:ext cx="2049684" cy="923330"/>
          </a:xfrm>
          <a:prstGeom prst="rect">
            <a:avLst/>
          </a:prstGeom>
          <a:noFill/>
        </p:spPr>
        <p:txBody>
          <a:bodyPr wrap="square" rtlCol="0">
            <a:spAutoFit/>
          </a:bodyPr>
          <a:lstStyle/>
          <a:p>
            <a:r>
              <a:rPr lang="en-US" dirty="0">
                <a:solidFill>
                  <a:srgbClr val="C00000"/>
                </a:solidFill>
              </a:rPr>
              <a:t>Top 10 down &amp; up at week 25 Tumor samples</a:t>
            </a:r>
          </a:p>
        </p:txBody>
      </p:sp>
      <p:sp>
        <p:nvSpPr>
          <p:cNvPr id="8" name="TextBox 7"/>
          <p:cNvSpPr txBox="1"/>
          <p:nvPr/>
        </p:nvSpPr>
        <p:spPr>
          <a:xfrm>
            <a:off x="987534" y="1139643"/>
            <a:ext cx="905056" cy="369332"/>
          </a:xfrm>
          <a:prstGeom prst="rect">
            <a:avLst/>
          </a:prstGeom>
          <a:solidFill>
            <a:srgbClr val="FFFF00"/>
          </a:solidFill>
        </p:spPr>
        <p:txBody>
          <a:bodyPr wrap="none" rtlCol="0">
            <a:spAutoFit/>
          </a:bodyPr>
          <a:lstStyle/>
          <a:p>
            <a:r>
              <a:rPr lang="en-US" dirty="0"/>
              <a:t>Ran-IPA</a:t>
            </a:r>
          </a:p>
        </p:txBody>
      </p:sp>
    </p:spTree>
    <p:extLst>
      <p:ext uri="{BB962C8B-B14F-4D97-AF65-F5344CB8AC3E}">
        <p14:creationId xmlns:p14="http://schemas.microsoft.com/office/powerpoint/2010/main" val="3202386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F300C4-4D9A-419F-8355-7C84A1EE5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533400"/>
            <a:ext cx="6248400" cy="4165600"/>
          </a:xfrm>
          <a:prstGeom prst="rect">
            <a:avLst/>
          </a:prstGeom>
        </p:spPr>
      </p:pic>
      <p:pic>
        <p:nvPicPr>
          <p:cNvPr id="3" name="Picture 2">
            <a:extLst>
              <a:ext uri="{FF2B5EF4-FFF2-40B4-BE49-F238E27FC236}">
                <a16:creationId xmlns:a16="http://schemas.microsoft.com/office/drawing/2014/main" id="{0969644C-977D-40D7-ADC2-C83C49BB2E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4207" b="14905"/>
          <a:stretch/>
        </p:blipFill>
        <p:spPr>
          <a:xfrm>
            <a:off x="4603193" y="2895600"/>
            <a:ext cx="1950007" cy="1382322"/>
          </a:xfrm>
          <a:prstGeom prst="rect">
            <a:avLst/>
          </a:prstGeom>
        </p:spPr>
      </p:pic>
      <p:sp>
        <p:nvSpPr>
          <p:cNvPr id="7" name="TextBox 6">
            <a:extLst>
              <a:ext uri="{FF2B5EF4-FFF2-40B4-BE49-F238E27FC236}">
                <a16:creationId xmlns:a16="http://schemas.microsoft.com/office/drawing/2014/main" id="{D8DB483F-B50B-4893-9689-6093A3122E85}"/>
              </a:ext>
            </a:extLst>
          </p:cNvPr>
          <p:cNvSpPr txBox="1"/>
          <p:nvPr/>
        </p:nvSpPr>
        <p:spPr>
          <a:xfrm>
            <a:off x="0" y="0"/>
            <a:ext cx="871220" cy="276999"/>
          </a:xfrm>
          <a:prstGeom prst="rect">
            <a:avLst/>
          </a:prstGeom>
          <a:noFill/>
        </p:spPr>
        <p:txBody>
          <a:bodyPr wrap="square" rtlCol="0">
            <a:spAutoFit/>
          </a:bodyPr>
          <a:lstStyle/>
          <a:p>
            <a:r>
              <a:rPr lang="en-US" sz="1200" dirty="0"/>
              <a:t>Figure 1</a:t>
            </a:r>
          </a:p>
        </p:txBody>
      </p:sp>
      <p:sp>
        <p:nvSpPr>
          <p:cNvPr id="6" name="TextBox 5">
            <a:extLst>
              <a:ext uri="{FF2B5EF4-FFF2-40B4-BE49-F238E27FC236}">
                <a16:creationId xmlns:a16="http://schemas.microsoft.com/office/drawing/2014/main" id="{2C3ACAF5-C8FE-4D90-9C6B-1685682B58B3}"/>
              </a:ext>
            </a:extLst>
          </p:cNvPr>
          <p:cNvSpPr txBox="1"/>
          <p:nvPr/>
        </p:nvSpPr>
        <p:spPr>
          <a:xfrm>
            <a:off x="609601" y="4991260"/>
            <a:ext cx="5943600" cy="1200329"/>
          </a:xfrm>
          <a:prstGeom prst="rect">
            <a:avLst/>
          </a:prstGeom>
          <a:noFill/>
        </p:spPr>
        <p:txBody>
          <a:bodyPr wrap="square" rtlCol="0">
            <a:spAutoFit/>
          </a:bodyPr>
          <a:lstStyle/>
          <a:p>
            <a:r>
              <a:rPr lang="en-US" dirty="0"/>
              <a:t>Figure2: Distribution of CpG clusters by cluster size and location within the genome. Majority of the clusters consists of 3 to 7 </a:t>
            </a:r>
            <a:r>
              <a:rPr lang="en-US" dirty="0" err="1"/>
              <a:t>CpGs</a:t>
            </a:r>
            <a:r>
              <a:rPr lang="en-US" dirty="0"/>
              <a:t> and located in the distal intergenic and promoter regions of the genes. </a:t>
            </a:r>
          </a:p>
        </p:txBody>
      </p:sp>
    </p:spTree>
    <p:extLst>
      <p:ext uri="{BB962C8B-B14F-4D97-AF65-F5344CB8AC3E}">
        <p14:creationId xmlns:p14="http://schemas.microsoft.com/office/powerpoint/2010/main" val="2856973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70"/>
            <a:ext cx="6781800" cy="584775"/>
          </a:xfrm>
          <a:prstGeom prst="rect">
            <a:avLst/>
          </a:prstGeom>
          <a:noFill/>
        </p:spPr>
        <p:txBody>
          <a:bodyPr wrap="square" rtlCol="0">
            <a:spAutoFit/>
          </a:bodyPr>
          <a:lstStyle/>
          <a:p>
            <a:r>
              <a:rPr lang="en-US" sz="1600" dirty="0"/>
              <a:t>Table 2. Top 5 canonical pathways of UVB, UA and SFN groups utilized by Ingenuity Pathway Analysis software in group method. </a:t>
            </a:r>
          </a:p>
        </p:txBody>
      </p:sp>
      <p:graphicFrame>
        <p:nvGraphicFramePr>
          <p:cNvPr id="4" name="Table 3"/>
          <p:cNvGraphicFramePr>
            <a:graphicFrameLocks noGrp="1"/>
          </p:cNvGraphicFramePr>
          <p:nvPr>
            <p:extLst/>
          </p:nvPr>
        </p:nvGraphicFramePr>
        <p:xfrm>
          <a:off x="406400" y="1447800"/>
          <a:ext cx="5969000" cy="4788408"/>
        </p:xfrm>
        <a:graphic>
          <a:graphicData uri="http://schemas.openxmlformats.org/drawingml/2006/table">
            <a:tbl>
              <a:tblPr firstRow="1" firstCol="1" bandRow="1">
                <a:tableStyleId>{5C22544A-7EE6-4342-B048-85BDC9FD1C3A}</a:tableStyleId>
              </a:tblPr>
              <a:tblGrid>
                <a:gridCol w="3340100">
                  <a:extLst>
                    <a:ext uri="{9D8B030D-6E8A-4147-A177-3AD203B41FA5}">
                      <a16:colId xmlns:a16="http://schemas.microsoft.com/office/drawing/2014/main" val="20000"/>
                    </a:ext>
                  </a:extLst>
                </a:gridCol>
                <a:gridCol w="825500">
                  <a:extLst>
                    <a:ext uri="{9D8B030D-6E8A-4147-A177-3AD203B41FA5}">
                      <a16:colId xmlns:a16="http://schemas.microsoft.com/office/drawing/2014/main" val="20001"/>
                    </a:ext>
                  </a:extLst>
                </a:gridCol>
                <a:gridCol w="614680">
                  <a:extLst>
                    <a:ext uri="{9D8B030D-6E8A-4147-A177-3AD203B41FA5}">
                      <a16:colId xmlns:a16="http://schemas.microsoft.com/office/drawing/2014/main" val="20002"/>
                    </a:ext>
                  </a:extLst>
                </a:gridCol>
                <a:gridCol w="629920">
                  <a:extLst>
                    <a:ext uri="{9D8B030D-6E8A-4147-A177-3AD203B41FA5}">
                      <a16:colId xmlns:a16="http://schemas.microsoft.com/office/drawing/2014/main" val="20003"/>
                    </a:ext>
                  </a:extLst>
                </a:gridCol>
                <a:gridCol w="558800">
                  <a:extLst>
                    <a:ext uri="{9D8B030D-6E8A-4147-A177-3AD203B41FA5}">
                      <a16:colId xmlns:a16="http://schemas.microsoft.com/office/drawing/2014/main" val="20004"/>
                    </a:ext>
                  </a:extLst>
                </a:gridCol>
              </a:tblGrid>
              <a:tr h="190500">
                <a:tc>
                  <a:txBody>
                    <a:bodyPr/>
                    <a:lstStyle/>
                    <a:p>
                      <a:pPr marL="0" marR="0">
                        <a:lnSpc>
                          <a:spcPct val="107000"/>
                        </a:lnSpc>
                        <a:spcBef>
                          <a:spcPts val="0"/>
                        </a:spcBef>
                        <a:spcAft>
                          <a:spcPts val="0"/>
                        </a:spcAft>
                      </a:pPr>
                      <a:r>
                        <a:rPr lang="en-US" sz="1000" dirty="0">
                          <a:effectLst/>
                        </a:rPr>
                        <a:t> </a:t>
                      </a:r>
                      <a:endParaRPr lang="en-US" sz="1200" dirty="0">
                        <a:effectLst/>
                        <a:latin typeface="Times"/>
                        <a:ea typeface="Times New Roman"/>
                        <a:cs typeface="Times New Roman"/>
                      </a:endParaRPr>
                    </a:p>
                  </a:txBody>
                  <a:tcPr marL="68580" marR="68580" marT="0" marB="0" anchor="b"/>
                </a:tc>
                <a:tc>
                  <a:txBody>
                    <a:bodyPr/>
                    <a:lstStyle/>
                    <a:p>
                      <a:pPr marL="0" marR="0" algn="ctr">
                        <a:lnSpc>
                          <a:spcPct val="107000"/>
                        </a:lnSpc>
                        <a:spcBef>
                          <a:spcPts val="0"/>
                        </a:spcBef>
                        <a:spcAft>
                          <a:spcPts val="0"/>
                        </a:spcAft>
                      </a:pPr>
                      <a:r>
                        <a:rPr lang="en-US" sz="1000">
                          <a:effectLst/>
                        </a:rPr>
                        <a:t>Z-score</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 </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 </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 </a:t>
                      </a:r>
                      <a:endParaRPr lang="en-US" sz="1200">
                        <a:effectLst/>
                        <a:latin typeface="Times"/>
                        <a:ea typeface="Times New Roman"/>
                        <a:cs typeface="Times New Roman"/>
                      </a:endParaRPr>
                    </a:p>
                  </a:txBody>
                  <a:tcPr marL="68580" marR="68580" marT="0" marB="0" anchor="ctr"/>
                </a:tc>
                <a:extLst>
                  <a:ext uri="{0D108BD9-81ED-4DB2-BD59-A6C34878D82A}">
                    <a16:rowId xmlns:a16="http://schemas.microsoft.com/office/drawing/2014/main" val="10000"/>
                  </a:ext>
                </a:extLst>
              </a:tr>
              <a:tr h="190500">
                <a:tc>
                  <a:txBody>
                    <a:bodyPr/>
                    <a:lstStyle/>
                    <a:p>
                      <a:pPr marL="0" marR="0" algn="ctr">
                        <a:lnSpc>
                          <a:spcPct val="107000"/>
                        </a:lnSpc>
                        <a:spcBef>
                          <a:spcPts val="0"/>
                        </a:spcBef>
                        <a:spcAft>
                          <a:spcPts val="0"/>
                        </a:spcAft>
                      </a:pPr>
                      <a:r>
                        <a:rPr lang="en-US" sz="1000">
                          <a:effectLst/>
                        </a:rPr>
                        <a:t>Top five UVB induced carcinogenesis pathways</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week 2</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week 15</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week 25</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week final</a:t>
                      </a:r>
                      <a:endParaRPr lang="en-US" sz="1200">
                        <a:effectLst/>
                        <a:latin typeface="Times"/>
                        <a:ea typeface="Times New Roman"/>
                        <a:cs typeface="Times New Roman"/>
                      </a:endParaRPr>
                    </a:p>
                  </a:txBody>
                  <a:tcPr marL="68580" marR="68580" marT="0" marB="0" anchor="ctr"/>
                </a:tc>
                <a:extLst>
                  <a:ext uri="{0D108BD9-81ED-4DB2-BD59-A6C34878D82A}">
                    <a16:rowId xmlns:a16="http://schemas.microsoft.com/office/drawing/2014/main" val="10001"/>
                  </a:ext>
                </a:extLst>
              </a:tr>
              <a:tr h="190500">
                <a:tc>
                  <a:txBody>
                    <a:bodyPr/>
                    <a:lstStyle/>
                    <a:p>
                      <a:pPr marL="0" marR="0">
                        <a:lnSpc>
                          <a:spcPct val="107000"/>
                        </a:lnSpc>
                        <a:spcBef>
                          <a:spcPts val="0"/>
                        </a:spcBef>
                        <a:spcAft>
                          <a:spcPts val="0"/>
                        </a:spcAft>
                      </a:pPr>
                      <a:r>
                        <a:rPr lang="en-US" sz="1000" dirty="0" err="1">
                          <a:effectLst/>
                        </a:rPr>
                        <a:t>Sirtuin</a:t>
                      </a:r>
                      <a:r>
                        <a:rPr lang="en-US" sz="1000" dirty="0">
                          <a:effectLst/>
                        </a:rPr>
                        <a:t> Signaling Pathway</a:t>
                      </a:r>
                      <a:endParaRPr lang="en-US" sz="1200" dirty="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-1.41</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-2.50</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-2.56</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-2.12</a:t>
                      </a:r>
                      <a:endParaRPr lang="en-US" sz="1200">
                        <a:effectLst/>
                        <a:latin typeface="Times"/>
                        <a:ea typeface="Times New Roman"/>
                        <a:cs typeface="Times New Roman"/>
                      </a:endParaRPr>
                    </a:p>
                  </a:txBody>
                  <a:tcPr marL="68580" marR="68580" marT="0" marB="0" anchor="ctr"/>
                </a:tc>
                <a:extLst>
                  <a:ext uri="{0D108BD9-81ED-4DB2-BD59-A6C34878D82A}">
                    <a16:rowId xmlns:a16="http://schemas.microsoft.com/office/drawing/2014/main" val="10002"/>
                  </a:ext>
                </a:extLst>
              </a:tr>
              <a:tr h="190500">
                <a:tc>
                  <a:txBody>
                    <a:bodyPr/>
                    <a:lstStyle/>
                    <a:p>
                      <a:pPr marL="0" marR="0">
                        <a:lnSpc>
                          <a:spcPct val="107000"/>
                        </a:lnSpc>
                        <a:spcBef>
                          <a:spcPts val="0"/>
                        </a:spcBef>
                        <a:spcAft>
                          <a:spcPts val="0"/>
                        </a:spcAft>
                      </a:pPr>
                      <a:r>
                        <a:rPr lang="en-US" sz="1000">
                          <a:effectLst/>
                        </a:rPr>
                        <a:t>TREM1 Signaling</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0.38</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2.24</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2.84</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2.89</a:t>
                      </a:r>
                      <a:endParaRPr lang="en-US" sz="1200">
                        <a:effectLst/>
                        <a:latin typeface="Times"/>
                        <a:ea typeface="Times New Roman"/>
                        <a:cs typeface="Times New Roman"/>
                      </a:endParaRPr>
                    </a:p>
                  </a:txBody>
                  <a:tcPr marL="68580" marR="68580" marT="0" marB="0" anchor="ctr"/>
                </a:tc>
                <a:extLst>
                  <a:ext uri="{0D108BD9-81ED-4DB2-BD59-A6C34878D82A}">
                    <a16:rowId xmlns:a16="http://schemas.microsoft.com/office/drawing/2014/main" val="10003"/>
                  </a:ext>
                </a:extLst>
              </a:tr>
              <a:tr h="190500">
                <a:tc>
                  <a:txBody>
                    <a:bodyPr/>
                    <a:lstStyle/>
                    <a:p>
                      <a:pPr marL="0" marR="0">
                        <a:lnSpc>
                          <a:spcPct val="107000"/>
                        </a:lnSpc>
                        <a:spcBef>
                          <a:spcPts val="0"/>
                        </a:spcBef>
                        <a:spcAft>
                          <a:spcPts val="0"/>
                        </a:spcAft>
                      </a:pPr>
                      <a:r>
                        <a:rPr lang="en-US" sz="1000">
                          <a:effectLst/>
                        </a:rPr>
                        <a:t>Interferon Signaling</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N/A</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2.33</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2.53</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2.33</a:t>
                      </a:r>
                      <a:endParaRPr lang="en-US" sz="1200">
                        <a:effectLst/>
                        <a:latin typeface="Times"/>
                        <a:ea typeface="Times New Roman"/>
                        <a:cs typeface="Times New Roman"/>
                      </a:endParaRPr>
                    </a:p>
                  </a:txBody>
                  <a:tcPr marL="68580" marR="68580" marT="0" marB="0" anchor="ctr"/>
                </a:tc>
                <a:extLst>
                  <a:ext uri="{0D108BD9-81ED-4DB2-BD59-A6C34878D82A}">
                    <a16:rowId xmlns:a16="http://schemas.microsoft.com/office/drawing/2014/main" val="10004"/>
                  </a:ext>
                </a:extLst>
              </a:tr>
              <a:tr h="190500">
                <a:tc>
                  <a:txBody>
                    <a:bodyPr/>
                    <a:lstStyle/>
                    <a:p>
                      <a:pPr marL="0" marR="0">
                        <a:lnSpc>
                          <a:spcPct val="107000"/>
                        </a:lnSpc>
                        <a:spcBef>
                          <a:spcPts val="0"/>
                        </a:spcBef>
                        <a:spcAft>
                          <a:spcPts val="0"/>
                        </a:spcAft>
                      </a:pPr>
                      <a:r>
                        <a:rPr lang="en-US" sz="1000">
                          <a:effectLst/>
                        </a:rPr>
                        <a:t>Cytotoxic T Lymphocyte-mediated Apoptosis of Target Cells</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N/A</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2.45</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2.24</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1.63</a:t>
                      </a:r>
                      <a:endParaRPr lang="en-US" sz="1200">
                        <a:effectLst/>
                        <a:latin typeface="Times"/>
                        <a:ea typeface="Times New Roman"/>
                        <a:cs typeface="Times New Roman"/>
                      </a:endParaRPr>
                    </a:p>
                  </a:txBody>
                  <a:tcPr marL="68580" marR="68580" marT="0" marB="0" anchor="ctr"/>
                </a:tc>
                <a:extLst>
                  <a:ext uri="{0D108BD9-81ED-4DB2-BD59-A6C34878D82A}">
                    <a16:rowId xmlns:a16="http://schemas.microsoft.com/office/drawing/2014/main" val="10005"/>
                  </a:ext>
                </a:extLst>
              </a:tr>
              <a:tr h="190500">
                <a:tc>
                  <a:txBody>
                    <a:bodyPr/>
                    <a:lstStyle/>
                    <a:p>
                      <a:pPr marL="0" marR="0">
                        <a:lnSpc>
                          <a:spcPct val="107000"/>
                        </a:lnSpc>
                        <a:spcBef>
                          <a:spcPts val="0"/>
                        </a:spcBef>
                        <a:spcAft>
                          <a:spcPts val="0"/>
                        </a:spcAft>
                      </a:pPr>
                      <a:r>
                        <a:rPr lang="en-US" sz="1000">
                          <a:effectLst/>
                        </a:rPr>
                        <a:t>IGF-1 Signaling</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-1.13</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-2.24</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0.63</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-2.00</a:t>
                      </a:r>
                      <a:endParaRPr lang="en-US" sz="1200">
                        <a:effectLst/>
                        <a:latin typeface="Times"/>
                        <a:ea typeface="Times New Roman"/>
                        <a:cs typeface="Times New Roman"/>
                      </a:endParaRPr>
                    </a:p>
                  </a:txBody>
                  <a:tcPr marL="68580" marR="68580" marT="0" marB="0" anchor="ctr"/>
                </a:tc>
                <a:extLst>
                  <a:ext uri="{0D108BD9-81ED-4DB2-BD59-A6C34878D82A}">
                    <a16:rowId xmlns:a16="http://schemas.microsoft.com/office/drawing/2014/main" val="10006"/>
                  </a:ext>
                </a:extLst>
              </a:tr>
              <a:tr h="190500">
                <a:tc>
                  <a:txBody>
                    <a:bodyPr/>
                    <a:lstStyle/>
                    <a:p>
                      <a:pPr>
                        <a:lnSpc>
                          <a:spcPct val="107000"/>
                        </a:lnSpc>
                      </a:pPr>
                      <a:endParaRPr lang="en-US" sz="1100" dirty="0">
                        <a:effectLst/>
                        <a:latin typeface="Calibri"/>
                      </a:endParaRPr>
                    </a:p>
                  </a:txBody>
                  <a:tcPr marL="68580" marR="68580" marT="0" marB="0" anchor="ctr">
                    <a:noFill/>
                  </a:tcPr>
                </a:tc>
                <a:tc>
                  <a:txBody>
                    <a:bodyPr/>
                    <a:lstStyle/>
                    <a:p>
                      <a:pPr>
                        <a:lnSpc>
                          <a:spcPct val="107000"/>
                        </a:lnSpc>
                      </a:pPr>
                      <a:endParaRPr lang="en-US" sz="1100">
                        <a:effectLst/>
                        <a:latin typeface="Calibri"/>
                      </a:endParaRPr>
                    </a:p>
                  </a:txBody>
                  <a:tcPr marL="68580" marR="68580" marT="0" marB="0" anchor="ctr">
                    <a:noFill/>
                  </a:tcPr>
                </a:tc>
                <a:tc>
                  <a:txBody>
                    <a:bodyPr/>
                    <a:lstStyle/>
                    <a:p>
                      <a:pPr>
                        <a:lnSpc>
                          <a:spcPct val="107000"/>
                        </a:lnSpc>
                      </a:pPr>
                      <a:endParaRPr lang="en-US" sz="1100">
                        <a:effectLst/>
                        <a:latin typeface="Calibri"/>
                      </a:endParaRPr>
                    </a:p>
                  </a:txBody>
                  <a:tcPr marL="68580" marR="68580" marT="0" marB="0" anchor="ctr">
                    <a:noFill/>
                  </a:tcPr>
                </a:tc>
                <a:tc>
                  <a:txBody>
                    <a:bodyPr/>
                    <a:lstStyle/>
                    <a:p>
                      <a:pPr>
                        <a:lnSpc>
                          <a:spcPct val="107000"/>
                        </a:lnSpc>
                      </a:pPr>
                      <a:endParaRPr lang="en-US" sz="1100">
                        <a:effectLst/>
                        <a:latin typeface="Calibri"/>
                      </a:endParaRPr>
                    </a:p>
                  </a:txBody>
                  <a:tcPr marL="68580" marR="68580" marT="0" marB="0" anchor="ctr">
                    <a:noFill/>
                  </a:tcPr>
                </a:tc>
                <a:tc>
                  <a:txBody>
                    <a:bodyPr/>
                    <a:lstStyle/>
                    <a:p>
                      <a:pPr>
                        <a:lnSpc>
                          <a:spcPct val="107000"/>
                        </a:lnSpc>
                      </a:pPr>
                      <a:endParaRPr lang="en-US" sz="1100" dirty="0">
                        <a:effectLst/>
                        <a:latin typeface="Calibri"/>
                      </a:endParaRPr>
                    </a:p>
                  </a:txBody>
                  <a:tcPr marL="68580" marR="68580" marT="0" marB="0" anchor="ctr">
                    <a:noFill/>
                  </a:tcPr>
                </a:tc>
                <a:extLst>
                  <a:ext uri="{0D108BD9-81ED-4DB2-BD59-A6C34878D82A}">
                    <a16:rowId xmlns:a16="http://schemas.microsoft.com/office/drawing/2014/main" val="10007"/>
                  </a:ext>
                </a:extLst>
              </a:tr>
              <a:tr h="190500">
                <a:tc>
                  <a:txBody>
                    <a:bodyPr/>
                    <a:lstStyle/>
                    <a:p>
                      <a:pPr marL="0" marR="0" algn="ctr">
                        <a:lnSpc>
                          <a:spcPct val="107000"/>
                        </a:lnSpc>
                        <a:spcBef>
                          <a:spcPts val="0"/>
                        </a:spcBef>
                        <a:spcAft>
                          <a:spcPts val="0"/>
                        </a:spcAft>
                      </a:pPr>
                      <a:r>
                        <a:rPr lang="en-US" sz="1000">
                          <a:effectLst/>
                        </a:rPr>
                        <a:t> </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Z-score</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 </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 </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 </a:t>
                      </a:r>
                      <a:endParaRPr lang="en-US" sz="1200">
                        <a:effectLst/>
                        <a:latin typeface="Times"/>
                        <a:ea typeface="Times New Roman"/>
                        <a:cs typeface="Times New Roman"/>
                      </a:endParaRPr>
                    </a:p>
                  </a:txBody>
                  <a:tcPr marL="68580" marR="68580" marT="0" marB="0" anchor="ctr"/>
                </a:tc>
                <a:extLst>
                  <a:ext uri="{0D108BD9-81ED-4DB2-BD59-A6C34878D82A}">
                    <a16:rowId xmlns:a16="http://schemas.microsoft.com/office/drawing/2014/main" val="10008"/>
                  </a:ext>
                </a:extLst>
              </a:tr>
              <a:tr h="190500">
                <a:tc>
                  <a:txBody>
                    <a:bodyPr/>
                    <a:lstStyle/>
                    <a:p>
                      <a:pPr marL="0" marR="0" algn="ctr">
                        <a:lnSpc>
                          <a:spcPct val="107000"/>
                        </a:lnSpc>
                        <a:spcBef>
                          <a:spcPts val="0"/>
                        </a:spcBef>
                        <a:spcAft>
                          <a:spcPts val="0"/>
                        </a:spcAft>
                      </a:pPr>
                      <a:r>
                        <a:rPr lang="en-US" sz="1000">
                          <a:effectLst/>
                        </a:rPr>
                        <a:t>Top five UA-UVB pathways</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week 2</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week 15</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week 25</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week final</a:t>
                      </a:r>
                      <a:endParaRPr lang="en-US" sz="1200">
                        <a:effectLst/>
                        <a:latin typeface="Times"/>
                        <a:ea typeface="Times New Roman"/>
                        <a:cs typeface="Times New Roman"/>
                      </a:endParaRPr>
                    </a:p>
                  </a:txBody>
                  <a:tcPr marL="68580" marR="68580" marT="0" marB="0" anchor="ctr"/>
                </a:tc>
                <a:extLst>
                  <a:ext uri="{0D108BD9-81ED-4DB2-BD59-A6C34878D82A}">
                    <a16:rowId xmlns:a16="http://schemas.microsoft.com/office/drawing/2014/main" val="10009"/>
                  </a:ext>
                </a:extLst>
              </a:tr>
              <a:tr h="190500">
                <a:tc>
                  <a:txBody>
                    <a:bodyPr/>
                    <a:lstStyle/>
                    <a:p>
                      <a:pPr marL="0" marR="0">
                        <a:lnSpc>
                          <a:spcPct val="107000"/>
                        </a:lnSpc>
                        <a:spcBef>
                          <a:spcPts val="0"/>
                        </a:spcBef>
                        <a:spcAft>
                          <a:spcPts val="0"/>
                        </a:spcAft>
                      </a:pPr>
                      <a:r>
                        <a:rPr lang="en-US" sz="1000">
                          <a:effectLst/>
                        </a:rPr>
                        <a:t>cAMP-mediated signaling</a:t>
                      </a:r>
                      <a:endParaRPr lang="en-US" sz="1200">
                        <a:effectLst/>
                        <a:latin typeface="Times"/>
                        <a:ea typeface="Times New Roman"/>
                        <a:cs typeface="Times New Roman"/>
                      </a:endParaRPr>
                    </a:p>
                  </a:txBody>
                  <a:tcPr marL="68580" marR="68580" marT="0" marB="0" anchor="b"/>
                </a:tc>
                <a:tc>
                  <a:txBody>
                    <a:bodyPr/>
                    <a:lstStyle/>
                    <a:p>
                      <a:pPr marL="0" marR="0" algn="ctr">
                        <a:lnSpc>
                          <a:spcPct val="107000"/>
                        </a:lnSpc>
                        <a:spcBef>
                          <a:spcPts val="0"/>
                        </a:spcBef>
                        <a:spcAft>
                          <a:spcPts val="0"/>
                        </a:spcAft>
                      </a:pPr>
                      <a:r>
                        <a:rPr lang="en-US" sz="1000">
                          <a:effectLst/>
                        </a:rPr>
                        <a:t>3.35</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1.53</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0.56</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1.96</a:t>
                      </a:r>
                      <a:endParaRPr lang="en-US" sz="1200">
                        <a:effectLst/>
                        <a:latin typeface="Times"/>
                        <a:ea typeface="Times New Roman"/>
                        <a:cs typeface="Times New Roman"/>
                      </a:endParaRPr>
                    </a:p>
                  </a:txBody>
                  <a:tcPr marL="68580" marR="68580" marT="0" marB="0" anchor="ctr"/>
                </a:tc>
                <a:extLst>
                  <a:ext uri="{0D108BD9-81ED-4DB2-BD59-A6C34878D82A}">
                    <a16:rowId xmlns:a16="http://schemas.microsoft.com/office/drawing/2014/main" val="10010"/>
                  </a:ext>
                </a:extLst>
              </a:tr>
              <a:tr h="190500">
                <a:tc>
                  <a:txBody>
                    <a:bodyPr/>
                    <a:lstStyle/>
                    <a:p>
                      <a:pPr marL="0" marR="0">
                        <a:lnSpc>
                          <a:spcPct val="107000"/>
                        </a:lnSpc>
                        <a:spcBef>
                          <a:spcPts val="0"/>
                        </a:spcBef>
                        <a:spcAft>
                          <a:spcPts val="0"/>
                        </a:spcAft>
                      </a:pPr>
                      <a:r>
                        <a:rPr lang="en-US" sz="1000">
                          <a:effectLst/>
                        </a:rPr>
                        <a:t>Calcium Signaling</a:t>
                      </a:r>
                      <a:endParaRPr lang="en-US" sz="1200">
                        <a:effectLst/>
                        <a:latin typeface="Times"/>
                        <a:ea typeface="Times New Roman"/>
                        <a:cs typeface="Times New Roman"/>
                      </a:endParaRPr>
                    </a:p>
                  </a:txBody>
                  <a:tcPr marL="68580" marR="68580" marT="0" marB="0" anchor="b"/>
                </a:tc>
                <a:tc>
                  <a:txBody>
                    <a:bodyPr/>
                    <a:lstStyle/>
                    <a:p>
                      <a:pPr marL="0" marR="0" algn="ctr">
                        <a:lnSpc>
                          <a:spcPct val="107000"/>
                        </a:lnSpc>
                        <a:spcBef>
                          <a:spcPts val="0"/>
                        </a:spcBef>
                        <a:spcAft>
                          <a:spcPts val="0"/>
                        </a:spcAft>
                      </a:pPr>
                      <a:r>
                        <a:rPr lang="en-US" sz="1000">
                          <a:effectLst/>
                        </a:rPr>
                        <a:t>0.78</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1.67</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1.29</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2.53</a:t>
                      </a:r>
                      <a:endParaRPr lang="en-US" sz="1200">
                        <a:effectLst/>
                        <a:latin typeface="Times"/>
                        <a:ea typeface="Times New Roman"/>
                        <a:cs typeface="Times New Roman"/>
                      </a:endParaRPr>
                    </a:p>
                  </a:txBody>
                  <a:tcPr marL="68580" marR="68580" marT="0" marB="0" anchor="ctr"/>
                </a:tc>
                <a:extLst>
                  <a:ext uri="{0D108BD9-81ED-4DB2-BD59-A6C34878D82A}">
                    <a16:rowId xmlns:a16="http://schemas.microsoft.com/office/drawing/2014/main" val="10011"/>
                  </a:ext>
                </a:extLst>
              </a:tr>
              <a:tr h="190500">
                <a:tc>
                  <a:txBody>
                    <a:bodyPr/>
                    <a:lstStyle/>
                    <a:p>
                      <a:pPr marL="0" marR="0">
                        <a:lnSpc>
                          <a:spcPct val="107000"/>
                        </a:lnSpc>
                        <a:spcBef>
                          <a:spcPts val="0"/>
                        </a:spcBef>
                        <a:spcAft>
                          <a:spcPts val="0"/>
                        </a:spcAft>
                      </a:pPr>
                      <a:r>
                        <a:rPr lang="en-US" sz="1000">
                          <a:effectLst/>
                        </a:rPr>
                        <a:t>Dopamine-DARPP32 Feedback in cAMP Signaling</a:t>
                      </a:r>
                      <a:endParaRPr lang="en-US" sz="1200">
                        <a:effectLst/>
                        <a:latin typeface="Times"/>
                        <a:ea typeface="Times New Roman"/>
                        <a:cs typeface="Times New Roman"/>
                      </a:endParaRPr>
                    </a:p>
                  </a:txBody>
                  <a:tcPr marL="68580" marR="68580" marT="0" marB="0" anchor="b"/>
                </a:tc>
                <a:tc>
                  <a:txBody>
                    <a:bodyPr/>
                    <a:lstStyle/>
                    <a:p>
                      <a:pPr marL="0" marR="0" algn="ctr">
                        <a:lnSpc>
                          <a:spcPct val="107000"/>
                        </a:lnSpc>
                        <a:spcBef>
                          <a:spcPts val="0"/>
                        </a:spcBef>
                        <a:spcAft>
                          <a:spcPts val="0"/>
                        </a:spcAft>
                      </a:pPr>
                      <a:r>
                        <a:rPr lang="en-US" sz="1000">
                          <a:effectLst/>
                        </a:rPr>
                        <a:t>2.33</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-0.83</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-1.41</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1.34</a:t>
                      </a:r>
                      <a:endParaRPr lang="en-US" sz="1200">
                        <a:effectLst/>
                        <a:latin typeface="Times"/>
                        <a:ea typeface="Times New Roman"/>
                        <a:cs typeface="Times New Roman"/>
                      </a:endParaRPr>
                    </a:p>
                  </a:txBody>
                  <a:tcPr marL="68580" marR="68580" marT="0" marB="0" anchor="ctr"/>
                </a:tc>
                <a:extLst>
                  <a:ext uri="{0D108BD9-81ED-4DB2-BD59-A6C34878D82A}">
                    <a16:rowId xmlns:a16="http://schemas.microsoft.com/office/drawing/2014/main" val="10012"/>
                  </a:ext>
                </a:extLst>
              </a:tr>
              <a:tr h="190500">
                <a:tc>
                  <a:txBody>
                    <a:bodyPr/>
                    <a:lstStyle/>
                    <a:p>
                      <a:pPr marL="0" marR="0">
                        <a:lnSpc>
                          <a:spcPct val="107000"/>
                        </a:lnSpc>
                        <a:spcBef>
                          <a:spcPts val="0"/>
                        </a:spcBef>
                        <a:spcAft>
                          <a:spcPts val="0"/>
                        </a:spcAft>
                      </a:pPr>
                      <a:r>
                        <a:rPr lang="en-US" sz="1000">
                          <a:effectLst/>
                        </a:rPr>
                        <a:t>eNOS Signaling</a:t>
                      </a:r>
                      <a:endParaRPr lang="en-US" sz="1200">
                        <a:effectLst/>
                        <a:latin typeface="Times"/>
                        <a:ea typeface="Times New Roman"/>
                        <a:cs typeface="Times New Roman"/>
                      </a:endParaRPr>
                    </a:p>
                  </a:txBody>
                  <a:tcPr marL="68580" marR="68580" marT="0" marB="0" anchor="b"/>
                </a:tc>
                <a:tc>
                  <a:txBody>
                    <a:bodyPr/>
                    <a:lstStyle/>
                    <a:p>
                      <a:pPr marL="0" marR="0" algn="ctr">
                        <a:lnSpc>
                          <a:spcPct val="107000"/>
                        </a:lnSpc>
                        <a:spcBef>
                          <a:spcPts val="0"/>
                        </a:spcBef>
                        <a:spcAft>
                          <a:spcPts val="0"/>
                        </a:spcAft>
                      </a:pPr>
                      <a:r>
                        <a:rPr lang="en-US" sz="1000">
                          <a:effectLst/>
                        </a:rPr>
                        <a:t>3.00</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1.51</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0.45</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0.63</a:t>
                      </a:r>
                      <a:endParaRPr lang="en-US" sz="1200">
                        <a:effectLst/>
                        <a:latin typeface="Times"/>
                        <a:ea typeface="Times New Roman"/>
                        <a:cs typeface="Times New Roman"/>
                      </a:endParaRPr>
                    </a:p>
                  </a:txBody>
                  <a:tcPr marL="68580" marR="68580" marT="0" marB="0" anchor="ctr"/>
                </a:tc>
                <a:extLst>
                  <a:ext uri="{0D108BD9-81ED-4DB2-BD59-A6C34878D82A}">
                    <a16:rowId xmlns:a16="http://schemas.microsoft.com/office/drawing/2014/main" val="10013"/>
                  </a:ext>
                </a:extLst>
              </a:tr>
              <a:tr h="190500">
                <a:tc>
                  <a:txBody>
                    <a:bodyPr/>
                    <a:lstStyle/>
                    <a:p>
                      <a:pPr marL="0" marR="0">
                        <a:lnSpc>
                          <a:spcPct val="107000"/>
                        </a:lnSpc>
                        <a:spcBef>
                          <a:spcPts val="0"/>
                        </a:spcBef>
                        <a:spcAft>
                          <a:spcPts val="0"/>
                        </a:spcAft>
                      </a:pPr>
                      <a:r>
                        <a:rPr lang="en-US" sz="1000">
                          <a:effectLst/>
                        </a:rPr>
                        <a:t>Gas Signaling</a:t>
                      </a:r>
                      <a:endParaRPr lang="en-US" sz="1200">
                        <a:effectLst/>
                        <a:latin typeface="Times"/>
                        <a:ea typeface="Times New Roman"/>
                        <a:cs typeface="Times New Roman"/>
                      </a:endParaRPr>
                    </a:p>
                  </a:txBody>
                  <a:tcPr marL="68580" marR="68580" marT="0" marB="0" anchor="b"/>
                </a:tc>
                <a:tc>
                  <a:txBody>
                    <a:bodyPr/>
                    <a:lstStyle/>
                    <a:p>
                      <a:pPr marL="0" marR="0" algn="ctr">
                        <a:lnSpc>
                          <a:spcPct val="107000"/>
                        </a:lnSpc>
                        <a:spcBef>
                          <a:spcPts val="0"/>
                        </a:spcBef>
                        <a:spcAft>
                          <a:spcPts val="0"/>
                        </a:spcAft>
                      </a:pPr>
                      <a:r>
                        <a:rPr lang="en-US" sz="1000">
                          <a:effectLst/>
                        </a:rPr>
                        <a:t>2.56</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-0.38</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0.00</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2.65</a:t>
                      </a:r>
                      <a:endParaRPr lang="en-US" sz="1200">
                        <a:effectLst/>
                        <a:latin typeface="Times"/>
                        <a:ea typeface="Times New Roman"/>
                        <a:cs typeface="Times New Roman"/>
                      </a:endParaRPr>
                    </a:p>
                  </a:txBody>
                  <a:tcPr marL="68580" marR="68580" marT="0" marB="0" anchor="ctr"/>
                </a:tc>
                <a:extLst>
                  <a:ext uri="{0D108BD9-81ED-4DB2-BD59-A6C34878D82A}">
                    <a16:rowId xmlns:a16="http://schemas.microsoft.com/office/drawing/2014/main" val="10014"/>
                  </a:ext>
                </a:extLst>
              </a:tr>
              <a:tr h="190500">
                <a:tc>
                  <a:txBody>
                    <a:bodyPr/>
                    <a:lstStyle/>
                    <a:p>
                      <a:pPr>
                        <a:lnSpc>
                          <a:spcPct val="107000"/>
                        </a:lnSpc>
                      </a:pPr>
                      <a:endParaRPr lang="en-US" sz="1100">
                        <a:effectLst/>
                        <a:latin typeface="Calibri"/>
                      </a:endParaRPr>
                    </a:p>
                  </a:txBody>
                  <a:tcPr marL="68580" marR="68580" marT="0" marB="0" anchor="b">
                    <a:noFill/>
                  </a:tcPr>
                </a:tc>
                <a:tc>
                  <a:txBody>
                    <a:bodyPr/>
                    <a:lstStyle/>
                    <a:p>
                      <a:pPr>
                        <a:lnSpc>
                          <a:spcPct val="107000"/>
                        </a:lnSpc>
                      </a:pPr>
                      <a:endParaRPr lang="en-US" sz="1100">
                        <a:effectLst/>
                        <a:latin typeface="Calibri"/>
                      </a:endParaRPr>
                    </a:p>
                  </a:txBody>
                  <a:tcPr marL="68580" marR="68580" marT="0" marB="0" anchor="ctr">
                    <a:noFill/>
                  </a:tcPr>
                </a:tc>
                <a:tc>
                  <a:txBody>
                    <a:bodyPr/>
                    <a:lstStyle/>
                    <a:p>
                      <a:pPr>
                        <a:lnSpc>
                          <a:spcPct val="107000"/>
                        </a:lnSpc>
                      </a:pPr>
                      <a:endParaRPr lang="en-US" sz="1100">
                        <a:effectLst/>
                        <a:latin typeface="Calibri"/>
                      </a:endParaRPr>
                    </a:p>
                  </a:txBody>
                  <a:tcPr marL="68580" marR="68580" marT="0" marB="0" anchor="ctr">
                    <a:noFill/>
                  </a:tcPr>
                </a:tc>
                <a:tc>
                  <a:txBody>
                    <a:bodyPr/>
                    <a:lstStyle/>
                    <a:p>
                      <a:pPr>
                        <a:lnSpc>
                          <a:spcPct val="107000"/>
                        </a:lnSpc>
                      </a:pPr>
                      <a:endParaRPr lang="en-US" sz="1100">
                        <a:effectLst/>
                        <a:latin typeface="Calibri"/>
                      </a:endParaRPr>
                    </a:p>
                  </a:txBody>
                  <a:tcPr marL="68580" marR="68580" marT="0" marB="0" anchor="ctr">
                    <a:noFill/>
                  </a:tcPr>
                </a:tc>
                <a:tc>
                  <a:txBody>
                    <a:bodyPr/>
                    <a:lstStyle/>
                    <a:p>
                      <a:pPr>
                        <a:lnSpc>
                          <a:spcPct val="107000"/>
                        </a:lnSpc>
                      </a:pPr>
                      <a:endParaRPr lang="en-US" sz="1100" dirty="0">
                        <a:effectLst/>
                        <a:latin typeface="Calibri"/>
                      </a:endParaRPr>
                    </a:p>
                  </a:txBody>
                  <a:tcPr marL="68580" marR="68580" marT="0" marB="0" anchor="ctr">
                    <a:noFill/>
                  </a:tcPr>
                </a:tc>
                <a:extLst>
                  <a:ext uri="{0D108BD9-81ED-4DB2-BD59-A6C34878D82A}">
                    <a16:rowId xmlns:a16="http://schemas.microsoft.com/office/drawing/2014/main" val="10015"/>
                  </a:ext>
                </a:extLst>
              </a:tr>
              <a:tr h="190500">
                <a:tc>
                  <a:txBody>
                    <a:bodyPr/>
                    <a:lstStyle/>
                    <a:p>
                      <a:pPr marL="0" marR="0">
                        <a:lnSpc>
                          <a:spcPct val="107000"/>
                        </a:lnSpc>
                        <a:spcBef>
                          <a:spcPts val="0"/>
                        </a:spcBef>
                        <a:spcAft>
                          <a:spcPts val="0"/>
                        </a:spcAft>
                      </a:pPr>
                      <a:r>
                        <a:rPr lang="en-US" sz="1000">
                          <a:effectLst/>
                        </a:rPr>
                        <a:t> </a:t>
                      </a:r>
                      <a:endParaRPr lang="en-US" sz="1200">
                        <a:effectLst/>
                        <a:latin typeface="Times"/>
                        <a:ea typeface="Times New Roman"/>
                        <a:cs typeface="Times New Roman"/>
                      </a:endParaRPr>
                    </a:p>
                  </a:txBody>
                  <a:tcPr marL="68580" marR="68580" marT="0" marB="0" anchor="b"/>
                </a:tc>
                <a:tc>
                  <a:txBody>
                    <a:bodyPr/>
                    <a:lstStyle/>
                    <a:p>
                      <a:pPr marL="0" marR="0" algn="ctr">
                        <a:lnSpc>
                          <a:spcPct val="107000"/>
                        </a:lnSpc>
                        <a:spcBef>
                          <a:spcPts val="0"/>
                        </a:spcBef>
                        <a:spcAft>
                          <a:spcPts val="0"/>
                        </a:spcAft>
                      </a:pPr>
                      <a:r>
                        <a:rPr lang="en-US" sz="1000">
                          <a:effectLst/>
                        </a:rPr>
                        <a:t>Z-score</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 </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 </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 </a:t>
                      </a:r>
                      <a:endParaRPr lang="en-US" sz="1200">
                        <a:effectLst/>
                        <a:latin typeface="Times"/>
                        <a:ea typeface="Times New Roman"/>
                        <a:cs typeface="Times New Roman"/>
                      </a:endParaRPr>
                    </a:p>
                  </a:txBody>
                  <a:tcPr marL="68580" marR="68580" marT="0" marB="0" anchor="ctr"/>
                </a:tc>
                <a:extLst>
                  <a:ext uri="{0D108BD9-81ED-4DB2-BD59-A6C34878D82A}">
                    <a16:rowId xmlns:a16="http://schemas.microsoft.com/office/drawing/2014/main" val="10016"/>
                  </a:ext>
                </a:extLst>
              </a:tr>
              <a:tr h="190500">
                <a:tc>
                  <a:txBody>
                    <a:bodyPr/>
                    <a:lstStyle/>
                    <a:p>
                      <a:pPr marL="0" marR="0" algn="ctr">
                        <a:lnSpc>
                          <a:spcPct val="107000"/>
                        </a:lnSpc>
                        <a:spcBef>
                          <a:spcPts val="0"/>
                        </a:spcBef>
                        <a:spcAft>
                          <a:spcPts val="0"/>
                        </a:spcAft>
                      </a:pPr>
                      <a:r>
                        <a:rPr lang="en-US" sz="1000">
                          <a:effectLst/>
                        </a:rPr>
                        <a:t>Top five SFN-UVB pathways</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week 2</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week 15</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week 25</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week final</a:t>
                      </a:r>
                      <a:endParaRPr lang="en-US" sz="1200">
                        <a:effectLst/>
                        <a:latin typeface="Times"/>
                        <a:ea typeface="Times New Roman"/>
                        <a:cs typeface="Times New Roman"/>
                      </a:endParaRPr>
                    </a:p>
                  </a:txBody>
                  <a:tcPr marL="68580" marR="68580" marT="0" marB="0" anchor="ctr"/>
                </a:tc>
                <a:extLst>
                  <a:ext uri="{0D108BD9-81ED-4DB2-BD59-A6C34878D82A}">
                    <a16:rowId xmlns:a16="http://schemas.microsoft.com/office/drawing/2014/main" val="10017"/>
                  </a:ext>
                </a:extLst>
              </a:tr>
              <a:tr h="190500">
                <a:tc>
                  <a:txBody>
                    <a:bodyPr/>
                    <a:lstStyle/>
                    <a:p>
                      <a:pPr marL="0" marR="0">
                        <a:lnSpc>
                          <a:spcPct val="107000"/>
                        </a:lnSpc>
                        <a:spcBef>
                          <a:spcPts val="0"/>
                        </a:spcBef>
                        <a:spcAft>
                          <a:spcPts val="0"/>
                        </a:spcAft>
                      </a:pPr>
                      <a:r>
                        <a:rPr lang="en-US" sz="1000">
                          <a:effectLst/>
                        </a:rPr>
                        <a:t>cAMP-mediated signaling</a:t>
                      </a:r>
                      <a:endParaRPr lang="en-US" sz="1200">
                        <a:effectLst/>
                        <a:latin typeface="Times"/>
                        <a:ea typeface="Times New Roman"/>
                        <a:cs typeface="Times New Roman"/>
                      </a:endParaRPr>
                    </a:p>
                  </a:txBody>
                  <a:tcPr marL="68580" marR="68580" marT="0" marB="0" anchor="b"/>
                </a:tc>
                <a:tc>
                  <a:txBody>
                    <a:bodyPr/>
                    <a:lstStyle/>
                    <a:p>
                      <a:pPr marL="0" marR="0" algn="ctr">
                        <a:lnSpc>
                          <a:spcPct val="107000"/>
                        </a:lnSpc>
                        <a:spcBef>
                          <a:spcPts val="0"/>
                        </a:spcBef>
                        <a:spcAft>
                          <a:spcPts val="0"/>
                        </a:spcAft>
                      </a:pPr>
                      <a:r>
                        <a:rPr lang="en-US" sz="1000">
                          <a:effectLst/>
                        </a:rPr>
                        <a:t>2.53</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2.24</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0.43</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1.89</a:t>
                      </a:r>
                      <a:endParaRPr lang="en-US" sz="1200">
                        <a:effectLst/>
                        <a:latin typeface="Times"/>
                        <a:ea typeface="Times New Roman"/>
                        <a:cs typeface="Times New Roman"/>
                      </a:endParaRPr>
                    </a:p>
                  </a:txBody>
                  <a:tcPr marL="68580" marR="68580" marT="0" marB="0" anchor="ctr"/>
                </a:tc>
                <a:extLst>
                  <a:ext uri="{0D108BD9-81ED-4DB2-BD59-A6C34878D82A}">
                    <a16:rowId xmlns:a16="http://schemas.microsoft.com/office/drawing/2014/main" val="10018"/>
                  </a:ext>
                </a:extLst>
              </a:tr>
              <a:tr h="190500">
                <a:tc>
                  <a:txBody>
                    <a:bodyPr/>
                    <a:lstStyle/>
                    <a:p>
                      <a:pPr marL="0" marR="0">
                        <a:lnSpc>
                          <a:spcPct val="107000"/>
                        </a:lnSpc>
                        <a:spcBef>
                          <a:spcPts val="0"/>
                        </a:spcBef>
                        <a:spcAft>
                          <a:spcPts val="0"/>
                        </a:spcAft>
                      </a:pPr>
                      <a:r>
                        <a:rPr lang="en-US" sz="1000">
                          <a:effectLst/>
                        </a:rPr>
                        <a:t>LXR/RXR Activation</a:t>
                      </a:r>
                      <a:endParaRPr lang="en-US" sz="1200">
                        <a:effectLst/>
                        <a:latin typeface="Times"/>
                        <a:ea typeface="Times New Roman"/>
                        <a:cs typeface="Times New Roman"/>
                      </a:endParaRPr>
                    </a:p>
                  </a:txBody>
                  <a:tcPr marL="68580" marR="68580" marT="0" marB="0" anchor="b"/>
                </a:tc>
                <a:tc>
                  <a:txBody>
                    <a:bodyPr/>
                    <a:lstStyle/>
                    <a:p>
                      <a:pPr marL="0" marR="0" algn="ctr">
                        <a:lnSpc>
                          <a:spcPct val="107000"/>
                        </a:lnSpc>
                        <a:spcBef>
                          <a:spcPts val="0"/>
                        </a:spcBef>
                        <a:spcAft>
                          <a:spcPts val="0"/>
                        </a:spcAft>
                      </a:pPr>
                      <a:r>
                        <a:rPr lang="en-US" sz="1000">
                          <a:effectLst/>
                        </a:rPr>
                        <a:t>1.96</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0.63</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2.53</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-1.51</a:t>
                      </a:r>
                      <a:endParaRPr lang="en-US" sz="1200">
                        <a:effectLst/>
                        <a:latin typeface="Times"/>
                        <a:ea typeface="Times New Roman"/>
                        <a:cs typeface="Times New Roman"/>
                      </a:endParaRPr>
                    </a:p>
                  </a:txBody>
                  <a:tcPr marL="68580" marR="68580" marT="0" marB="0" anchor="ctr"/>
                </a:tc>
                <a:extLst>
                  <a:ext uri="{0D108BD9-81ED-4DB2-BD59-A6C34878D82A}">
                    <a16:rowId xmlns:a16="http://schemas.microsoft.com/office/drawing/2014/main" val="10019"/>
                  </a:ext>
                </a:extLst>
              </a:tr>
              <a:tr h="190500">
                <a:tc>
                  <a:txBody>
                    <a:bodyPr/>
                    <a:lstStyle/>
                    <a:p>
                      <a:pPr marL="0" marR="0">
                        <a:lnSpc>
                          <a:spcPct val="107000"/>
                        </a:lnSpc>
                        <a:spcBef>
                          <a:spcPts val="0"/>
                        </a:spcBef>
                        <a:spcAft>
                          <a:spcPts val="0"/>
                        </a:spcAft>
                      </a:pPr>
                      <a:r>
                        <a:rPr lang="en-US" sz="1000">
                          <a:effectLst/>
                        </a:rPr>
                        <a:t>Leukocyte Extravasation Signaling</a:t>
                      </a:r>
                      <a:endParaRPr lang="en-US" sz="1200">
                        <a:effectLst/>
                        <a:latin typeface="Times"/>
                        <a:ea typeface="Times New Roman"/>
                        <a:cs typeface="Times New Roman"/>
                      </a:endParaRPr>
                    </a:p>
                  </a:txBody>
                  <a:tcPr marL="68580" marR="68580" marT="0" marB="0" anchor="b"/>
                </a:tc>
                <a:tc>
                  <a:txBody>
                    <a:bodyPr/>
                    <a:lstStyle/>
                    <a:p>
                      <a:pPr marL="0" marR="0" algn="ctr">
                        <a:lnSpc>
                          <a:spcPct val="107000"/>
                        </a:lnSpc>
                        <a:spcBef>
                          <a:spcPts val="0"/>
                        </a:spcBef>
                        <a:spcAft>
                          <a:spcPts val="0"/>
                        </a:spcAft>
                      </a:pPr>
                      <a:r>
                        <a:rPr lang="en-US" sz="1000">
                          <a:effectLst/>
                        </a:rPr>
                        <a:t>-2.20</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2.84</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-0.28</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1.26</a:t>
                      </a:r>
                      <a:endParaRPr lang="en-US" sz="1200">
                        <a:effectLst/>
                        <a:latin typeface="Times"/>
                        <a:ea typeface="Times New Roman"/>
                        <a:cs typeface="Times New Roman"/>
                      </a:endParaRPr>
                    </a:p>
                  </a:txBody>
                  <a:tcPr marL="68580" marR="68580" marT="0" marB="0" anchor="ctr"/>
                </a:tc>
                <a:extLst>
                  <a:ext uri="{0D108BD9-81ED-4DB2-BD59-A6C34878D82A}">
                    <a16:rowId xmlns:a16="http://schemas.microsoft.com/office/drawing/2014/main" val="10020"/>
                  </a:ext>
                </a:extLst>
              </a:tr>
              <a:tr h="190500">
                <a:tc>
                  <a:txBody>
                    <a:bodyPr/>
                    <a:lstStyle/>
                    <a:p>
                      <a:pPr marL="0" marR="0">
                        <a:lnSpc>
                          <a:spcPct val="107000"/>
                        </a:lnSpc>
                        <a:spcBef>
                          <a:spcPts val="0"/>
                        </a:spcBef>
                        <a:spcAft>
                          <a:spcPts val="0"/>
                        </a:spcAft>
                      </a:pPr>
                      <a:r>
                        <a:rPr lang="en-US" sz="1000">
                          <a:effectLst/>
                        </a:rPr>
                        <a:t>Calcium Signaling</a:t>
                      </a:r>
                      <a:endParaRPr lang="en-US" sz="1200">
                        <a:effectLst/>
                        <a:latin typeface="Times"/>
                        <a:ea typeface="Times New Roman"/>
                        <a:cs typeface="Times New Roman"/>
                      </a:endParaRPr>
                    </a:p>
                  </a:txBody>
                  <a:tcPr marL="68580" marR="68580" marT="0" marB="0" anchor="b"/>
                </a:tc>
                <a:tc>
                  <a:txBody>
                    <a:bodyPr/>
                    <a:lstStyle/>
                    <a:p>
                      <a:pPr marL="0" marR="0" algn="ctr">
                        <a:lnSpc>
                          <a:spcPct val="107000"/>
                        </a:lnSpc>
                        <a:spcBef>
                          <a:spcPts val="0"/>
                        </a:spcBef>
                        <a:spcAft>
                          <a:spcPts val="0"/>
                        </a:spcAft>
                      </a:pPr>
                      <a:r>
                        <a:rPr lang="en-US" sz="1000">
                          <a:effectLst/>
                        </a:rPr>
                        <a:t>1.81</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1.51</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1.50</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1.13</a:t>
                      </a:r>
                      <a:endParaRPr lang="en-US" sz="1200">
                        <a:effectLst/>
                        <a:latin typeface="Times"/>
                        <a:ea typeface="Times New Roman"/>
                        <a:cs typeface="Times New Roman"/>
                      </a:endParaRPr>
                    </a:p>
                  </a:txBody>
                  <a:tcPr marL="68580" marR="68580" marT="0" marB="0" anchor="ctr"/>
                </a:tc>
                <a:extLst>
                  <a:ext uri="{0D108BD9-81ED-4DB2-BD59-A6C34878D82A}">
                    <a16:rowId xmlns:a16="http://schemas.microsoft.com/office/drawing/2014/main" val="10021"/>
                  </a:ext>
                </a:extLst>
              </a:tr>
              <a:tr h="190500">
                <a:tc>
                  <a:txBody>
                    <a:bodyPr/>
                    <a:lstStyle/>
                    <a:p>
                      <a:pPr marL="0" marR="0">
                        <a:lnSpc>
                          <a:spcPct val="107000"/>
                        </a:lnSpc>
                        <a:spcBef>
                          <a:spcPts val="0"/>
                        </a:spcBef>
                        <a:spcAft>
                          <a:spcPts val="0"/>
                        </a:spcAft>
                      </a:pPr>
                      <a:r>
                        <a:rPr lang="en-US" sz="1000">
                          <a:effectLst/>
                        </a:rPr>
                        <a:t>Gai Signaling</a:t>
                      </a:r>
                      <a:endParaRPr lang="en-US" sz="1200">
                        <a:effectLst/>
                        <a:latin typeface="Times"/>
                        <a:ea typeface="Times New Roman"/>
                        <a:cs typeface="Times New Roman"/>
                      </a:endParaRPr>
                    </a:p>
                  </a:txBody>
                  <a:tcPr marL="68580" marR="68580" marT="0" marB="0" anchor="b"/>
                </a:tc>
                <a:tc>
                  <a:txBody>
                    <a:bodyPr/>
                    <a:lstStyle/>
                    <a:p>
                      <a:pPr marL="0" marR="0" algn="ctr">
                        <a:lnSpc>
                          <a:spcPct val="107000"/>
                        </a:lnSpc>
                        <a:spcBef>
                          <a:spcPts val="0"/>
                        </a:spcBef>
                        <a:spcAft>
                          <a:spcPts val="0"/>
                        </a:spcAft>
                      </a:pPr>
                      <a:r>
                        <a:rPr lang="en-US" sz="1000">
                          <a:effectLst/>
                        </a:rPr>
                        <a:t>1.88</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1.67</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a:effectLst/>
                        </a:rPr>
                        <a:t>-0.33</a:t>
                      </a:r>
                      <a:endParaRPr lang="en-US" sz="1200">
                        <a:effectLst/>
                        <a:latin typeface="Times"/>
                        <a:ea typeface="Times New Roman"/>
                        <a:cs typeface="Times New Roman"/>
                      </a:endParaRPr>
                    </a:p>
                  </a:txBody>
                  <a:tcPr marL="68580" marR="68580" marT="0" marB="0" anchor="ctr"/>
                </a:tc>
                <a:tc>
                  <a:txBody>
                    <a:bodyPr/>
                    <a:lstStyle/>
                    <a:p>
                      <a:pPr marL="0" marR="0" algn="ctr">
                        <a:lnSpc>
                          <a:spcPct val="107000"/>
                        </a:lnSpc>
                        <a:spcBef>
                          <a:spcPts val="0"/>
                        </a:spcBef>
                        <a:spcAft>
                          <a:spcPts val="0"/>
                        </a:spcAft>
                      </a:pPr>
                      <a:r>
                        <a:rPr lang="en-US" sz="1000" dirty="0">
                          <a:effectLst/>
                        </a:rPr>
                        <a:t>1.67</a:t>
                      </a:r>
                      <a:endParaRPr lang="en-US" sz="1200" dirty="0">
                        <a:effectLst/>
                        <a:latin typeface="Times"/>
                        <a:ea typeface="Times New Roman"/>
                        <a:cs typeface="Times New Roman"/>
                      </a:endParaRPr>
                    </a:p>
                  </a:txBody>
                  <a:tcPr marL="68580" marR="68580" marT="0" marB="0" anchor="ct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3040934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7FD260-39DF-4EE1-81BC-55BC5FD29A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959" y="546284"/>
            <a:ext cx="5829938" cy="4997090"/>
          </a:xfrm>
          <a:prstGeom prst="rect">
            <a:avLst/>
          </a:prstGeom>
        </p:spPr>
      </p:pic>
      <p:sp>
        <p:nvSpPr>
          <p:cNvPr id="3" name="TextBox 2">
            <a:extLst>
              <a:ext uri="{FF2B5EF4-FFF2-40B4-BE49-F238E27FC236}">
                <a16:creationId xmlns:a16="http://schemas.microsoft.com/office/drawing/2014/main" id="{A40C6521-48CD-4B4E-8506-FB8662CF73DE}"/>
              </a:ext>
            </a:extLst>
          </p:cNvPr>
          <p:cNvSpPr txBox="1"/>
          <p:nvPr/>
        </p:nvSpPr>
        <p:spPr>
          <a:xfrm>
            <a:off x="227959" y="5663447"/>
            <a:ext cx="5193786" cy="1200329"/>
          </a:xfrm>
          <a:prstGeom prst="rect">
            <a:avLst/>
          </a:prstGeom>
          <a:noFill/>
        </p:spPr>
        <p:txBody>
          <a:bodyPr wrap="square" rtlCol="0">
            <a:spAutoFit/>
          </a:bodyPr>
          <a:lstStyle/>
          <a:p>
            <a:r>
              <a:rPr lang="en-US" dirty="0"/>
              <a:t>Figure3: Average methylation level by gene region and treatment. Generally, promoters were less methylated (just over 20%) than other parts of the genes (around 50%).</a:t>
            </a:r>
          </a:p>
        </p:txBody>
      </p:sp>
    </p:spTree>
    <p:extLst>
      <p:ext uri="{BB962C8B-B14F-4D97-AF65-F5344CB8AC3E}">
        <p14:creationId xmlns:p14="http://schemas.microsoft.com/office/powerpoint/2010/main" val="3115097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9E343C-BBA8-4E0A-A466-9F4E4A883F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2893" y="278827"/>
            <a:ext cx="2997774" cy="2997774"/>
          </a:xfrm>
          <a:prstGeom prst="rect">
            <a:avLst/>
          </a:prstGeom>
        </p:spPr>
      </p:pic>
      <p:grpSp>
        <p:nvGrpSpPr>
          <p:cNvPr id="3" name="Group 2">
            <a:extLst>
              <a:ext uri="{FF2B5EF4-FFF2-40B4-BE49-F238E27FC236}">
                <a16:creationId xmlns:a16="http://schemas.microsoft.com/office/drawing/2014/main" id="{263A0E95-6091-4ECD-A215-3A32253A9596}"/>
              </a:ext>
            </a:extLst>
          </p:cNvPr>
          <p:cNvGrpSpPr/>
          <p:nvPr/>
        </p:nvGrpSpPr>
        <p:grpSpPr>
          <a:xfrm>
            <a:off x="1390193" y="3276601"/>
            <a:ext cx="3402937" cy="2477855"/>
            <a:chOff x="914400" y="4038600"/>
            <a:chExt cx="5560039" cy="4765747"/>
          </a:xfrm>
        </p:grpSpPr>
        <p:pic>
          <p:nvPicPr>
            <p:cNvPr id="4" name="Picture 3">
              <a:extLst>
                <a:ext uri="{FF2B5EF4-FFF2-40B4-BE49-F238E27FC236}">
                  <a16:creationId xmlns:a16="http://schemas.microsoft.com/office/drawing/2014/main" id="{C9B49CCA-4C9E-476D-9B5C-67421F119F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4038600"/>
              <a:ext cx="5560039" cy="4765747"/>
            </a:xfrm>
            <a:prstGeom prst="rect">
              <a:avLst/>
            </a:prstGeom>
          </p:spPr>
        </p:pic>
        <p:sp>
          <p:nvSpPr>
            <p:cNvPr id="5" name="Oval 4">
              <a:extLst>
                <a:ext uri="{FF2B5EF4-FFF2-40B4-BE49-F238E27FC236}">
                  <a16:creationId xmlns:a16="http://schemas.microsoft.com/office/drawing/2014/main" id="{57BBD845-A459-4858-AE0E-40CE6BF97E90}"/>
                </a:ext>
              </a:extLst>
            </p:cNvPr>
            <p:cNvSpPr/>
            <p:nvPr/>
          </p:nvSpPr>
          <p:spPr>
            <a:xfrm rot="21230732">
              <a:off x="1546388" y="4604613"/>
              <a:ext cx="1450697" cy="379159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509D525-DFD0-4322-B804-68D840E3C95B}"/>
                </a:ext>
              </a:extLst>
            </p:cNvPr>
            <p:cNvSpPr/>
            <p:nvPr/>
          </p:nvSpPr>
          <p:spPr>
            <a:xfrm rot="20818743">
              <a:off x="3629635" y="4325796"/>
              <a:ext cx="1489121" cy="307238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152400" y="333345"/>
            <a:ext cx="340158" cy="400110"/>
          </a:xfrm>
          <a:prstGeom prst="rect">
            <a:avLst/>
          </a:prstGeom>
          <a:noFill/>
        </p:spPr>
        <p:txBody>
          <a:bodyPr wrap="none" rtlCol="0">
            <a:spAutoFit/>
          </a:bodyPr>
          <a:lstStyle/>
          <a:p>
            <a:r>
              <a:rPr lang="en-US" sz="2000" b="1" dirty="0"/>
              <a:t>A</a:t>
            </a:r>
          </a:p>
        </p:txBody>
      </p:sp>
      <p:sp>
        <p:nvSpPr>
          <p:cNvPr id="8" name="TextBox 7"/>
          <p:cNvSpPr txBox="1"/>
          <p:nvPr/>
        </p:nvSpPr>
        <p:spPr>
          <a:xfrm>
            <a:off x="285665" y="3128864"/>
            <a:ext cx="340158" cy="400110"/>
          </a:xfrm>
          <a:prstGeom prst="rect">
            <a:avLst/>
          </a:prstGeom>
          <a:noFill/>
        </p:spPr>
        <p:txBody>
          <a:bodyPr wrap="none" rtlCol="0">
            <a:spAutoFit/>
          </a:bodyPr>
          <a:lstStyle/>
          <a:p>
            <a:r>
              <a:rPr lang="en-US" sz="2000" b="1" dirty="0"/>
              <a:t>B</a:t>
            </a:r>
          </a:p>
        </p:txBody>
      </p:sp>
      <p:sp>
        <p:nvSpPr>
          <p:cNvPr id="9" name="TextBox 8">
            <a:extLst>
              <a:ext uri="{FF2B5EF4-FFF2-40B4-BE49-F238E27FC236}">
                <a16:creationId xmlns:a16="http://schemas.microsoft.com/office/drawing/2014/main" id="{850739C1-20ED-4669-9B16-BE0279E51024}"/>
              </a:ext>
            </a:extLst>
          </p:cNvPr>
          <p:cNvSpPr txBox="1"/>
          <p:nvPr/>
        </p:nvSpPr>
        <p:spPr>
          <a:xfrm>
            <a:off x="285665" y="6096000"/>
            <a:ext cx="5984442" cy="1754326"/>
          </a:xfrm>
          <a:prstGeom prst="rect">
            <a:avLst/>
          </a:prstGeom>
          <a:noFill/>
        </p:spPr>
        <p:txBody>
          <a:bodyPr wrap="square" rtlCol="0">
            <a:spAutoFit/>
          </a:bodyPr>
          <a:lstStyle/>
          <a:p>
            <a:r>
              <a:rPr lang="en-US" dirty="0"/>
              <a:t>Figure4: Tumor and normal tissue control, UVB and UVB+SFN sample clustering by (A) Euclidean distance presented as a heatmap with dendrograms and (B) principal component scores presented as a principal component plot of the first two components (PC1 and PC2). There is a notable separation of tumor and normal tissue samples.  </a:t>
            </a:r>
          </a:p>
        </p:txBody>
      </p:sp>
    </p:spTree>
    <p:extLst>
      <p:ext uri="{BB962C8B-B14F-4D97-AF65-F5344CB8AC3E}">
        <p14:creationId xmlns:p14="http://schemas.microsoft.com/office/powerpoint/2010/main" val="4269845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9E343C-BBA8-4E0A-A466-9F4E4A883F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800" y="457200"/>
            <a:ext cx="3117836" cy="3117836"/>
          </a:xfrm>
          <a:prstGeom prst="rect">
            <a:avLst/>
          </a:prstGeom>
        </p:spPr>
      </p:pic>
      <p:grpSp>
        <p:nvGrpSpPr>
          <p:cNvPr id="10" name="Group 9">
            <a:extLst>
              <a:ext uri="{FF2B5EF4-FFF2-40B4-BE49-F238E27FC236}">
                <a16:creationId xmlns:a16="http://schemas.microsoft.com/office/drawing/2014/main" id="{A4B1F25C-CB11-4331-9093-8FF8738C1BAE}"/>
              </a:ext>
            </a:extLst>
          </p:cNvPr>
          <p:cNvGrpSpPr/>
          <p:nvPr/>
        </p:nvGrpSpPr>
        <p:grpSpPr>
          <a:xfrm>
            <a:off x="1300520" y="3659123"/>
            <a:ext cx="3265116" cy="2600945"/>
            <a:chOff x="1077040" y="4038600"/>
            <a:chExt cx="5282132" cy="4527541"/>
          </a:xfrm>
        </p:grpSpPr>
        <p:pic>
          <p:nvPicPr>
            <p:cNvPr id="3" name="Picture 2">
              <a:extLst>
                <a:ext uri="{FF2B5EF4-FFF2-40B4-BE49-F238E27FC236}">
                  <a16:creationId xmlns:a16="http://schemas.microsoft.com/office/drawing/2014/main" id="{C9B49CCA-4C9E-476D-9B5C-67421F119F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040" y="4038600"/>
              <a:ext cx="5282132" cy="4527541"/>
            </a:xfrm>
            <a:prstGeom prst="rect">
              <a:avLst/>
            </a:prstGeom>
          </p:spPr>
        </p:pic>
        <p:sp>
          <p:nvSpPr>
            <p:cNvPr id="4" name="Oval 3">
              <a:extLst>
                <a:ext uri="{FF2B5EF4-FFF2-40B4-BE49-F238E27FC236}">
                  <a16:creationId xmlns:a16="http://schemas.microsoft.com/office/drawing/2014/main" id="{04F4DE33-61EC-45DA-B4EA-0FE7E015695D}"/>
                </a:ext>
              </a:extLst>
            </p:cNvPr>
            <p:cNvSpPr/>
            <p:nvPr/>
          </p:nvSpPr>
          <p:spPr>
            <a:xfrm rot="19882031">
              <a:off x="3886807" y="4240729"/>
              <a:ext cx="861063" cy="283636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D7C4B22-9176-4CB6-8529-F24735D3F9E2}"/>
                </a:ext>
              </a:extLst>
            </p:cNvPr>
            <p:cNvSpPr/>
            <p:nvPr/>
          </p:nvSpPr>
          <p:spPr>
            <a:xfrm rot="21019454">
              <a:off x="3149176" y="5125823"/>
              <a:ext cx="735446" cy="3028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C85A0EB-977B-42CC-86DD-C83DD83703D8}"/>
                </a:ext>
              </a:extLst>
            </p:cNvPr>
            <p:cNvSpPr/>
            <p:nvPr/>
          </p:nvSpPr>
          <p:spPr>
            <a:xfrm rot="21087946">
              <a:off x="1598950" y="4766385"/>
              <a:ext cx="805074" cy="315497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82B6E43-EDC0-458D-B51B-56458B9F4168}"/>
                </a:ext>
              </a:extLst>
            </p:cNvPr>
            <p:cNvSpPr/>
            <p:nvPr/>
          </p:nvSpPr>
          <p:spPr>
            <a:xfrm rot="5400000">
              <a:off x="2518418" y="3479699"/>
              <a:ext cx="1038628" cy="27457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298365" y="326020"/>
            <a:ext cx="340158" cy="400110"/>
          </a:xfrm>
          <a:prstGeom prst="rect">
            <a:avLst/>
          </a:prstGeom>
          <a:noFill/>
        </p:spPr>
        <p:txBody>
          <a:bodyPr wrap="none" rtlCol="0">
            <a:spAutoFit/>
          </a:bodyPr>
          <a:lstStyle/>
          <a:p>
            <a:r>
              <a:rPr lang="en-US" sz="2000" b="1" dirty="0"/>
              <a:t>A</a:t>
            </a:r>
          </a:p>
        </p:txBody>
      </p:sp>
      <p:sp>
        <p:nvSpPr>
          <p:cNvPr id="9" name="TextBox 8"/>
          <p:cNvSpPr txBox="1"/>
          <p:nvPr/>
        </p:nvSpPr>
        <p:spPr>
          <a:xfrm>
            <a:off x="298365" y="3547288"/>
            <a:ext cx="340158" cy="400110"/>
          </a:xfrm>
          <a:prstGeom prst="rect">
            <a:avLst/>
          </a:prstGeom>
          <a:noFill/>
        </p:spPr>
        <p:txBody>
          <a:bodyPr wrap="none" rtlCol="0">
            <a:spAutoFit/>
          </a:bodyPr>
          <a:lstStyle/>
          <a:p>
            <a:r>
              <a:rPr lang="en-US" sz="2000" b="1" dirty="0"/>
              <a:t>B</a:t>
            </a:r>
          </a:p>
        </p:txBody>
      </p:sp>
      <p:sp>
        <p:nvSpPr>
          <p:cNvPr id="12" name="TextBox 11">
            <a:extLst>
              <a:ext uri="{FF2B5EF4-FFF2-40B4-BE49-F238E27FC236}">
                <a16:creationId xmlns:a16="http://schemas.microsoft.com/office/drawing/2014/main" id="{0CB74ED9-1C52-40F1-8C3B-315148A5F750}"/>
              </a:ext>
            </a:extLst>
          </p:cNvPr>
          <p:cNvSpPr txBox="1"/>
          <p:nvPr/>
        </p:nvSpPr>
        <p:spPr>
          <a:xfrm>
            <a:off x="298365" y="6630158"/>
            <a:ext cx="5984442" cy="2031325"/>
          </a:xfrm>
          <a:prstGeom prst="rect">
            <a:avLst/>
          </a:prstGeom>
          <a:noFill/>
        </p:spPr>
        <p:txBody>
          <a:bodyPr wrap="square" rtlCol="0">
            <a:spAutoFit/>
          </a:bodyPr>
          <a:lstStyle/>
          <a:p>
            <a:r>
              <a:rPr lang="en-US" dirty="0"/>
              <a:t>Figure5: Normal tissue control, UVB and UVB+SFN sample clustering by a) Euclidean distance presented as a heatmap with dendrograms and b) principal component scores presented as a principal component plot of the first two components (PC1 and PC2). There is a separation by timepoints (2, 15 and 25 weeks) as well as by control vs. UVB-treated (both, UVB only and UVB+SFN).</a:t>
            </a:r>
          </a:p>
        </p:txBody>
      </p:sp>
    </p:spTree>
    <p:extLst>
      <p:ext uri="{BB962C8B-B14F-4D97-AF65-F5344CB8AC3E}">
        <p14:creationId xmlns:p14="http://schemas.microsoft.com/office/powerpoint/2010/main" val="2598380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80DFB8-2893-4254-80FB-3529CF592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3029" y="342900"/>
            <a:ext cx="2819400" cy="2819400"/>
          </a:xfrm>
          <a:prstGeom prst="rect">
            <a:avLst/>
          </a:prstGeom>
        </p:spPr>
      </p:pic>
      <p:pic>
        <p:nvPicPr>
          <p:cNvPr id="3" name="Picture 2">
            <a:extLst>
              <a:ext uri="{FF2B5EF4-FFF2-40B4-BE49-F238E27FC236}">
                <a16:creationId xmlns:a16="http://schemas.microsoft.com/office/drawing/2014/main" id="{AF701E32-970A-4A29-83CD-31E6779E09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200" y="3162300"/>
            <a:ext cx="2819400" cy="2819400"/>
          </a:xfrm>
          <a:prstGeom prst="rect">
            <a:avLst/>
          </a:prstGeom>
        </p:spPr>
      </p:pic>
      <p:pic>
        <p:nvPicPr>
          <p:cNvPr id="4" name="Picture 3">
            <a:extLst>
              <a:ext uri="{FF2B5EF4-FFF2-40B4-BE49-F238E27FC236}">
                <a16:creationId xmlns:a16="http://schemas.microsoft.com/office/drawing/2014/main" id="{93FFA788-E908-47AD-81C2-78AD624208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9200" y="6019318"/>
            <a:ext cx="2819400" cy="2819400"/>
          </a:xfrm>
          <a:prstGeom prst="rect">
            <a:avLst/>
          </a:prstGeom>
        </p:spPr>
      </p:pic>
      <p:sp>
        <p:nvSpPr>
          <p:cNvPr id="5" name="TextBox 4"/>
          <p:cNvSpPr txBox="1"/>
          <p:nvPr/>
        </p:nvSpPr>
        <p:spPr>
          <a:xfrm>
            <a:off x="304800" y="371445"/>
            <a:ext cx="340158" cy="400110"/>
          </a:xfrm>
          <a:prstGeom prst="rect">
            <a:avLst/>
          </a:prstGeom>
          <a:noFill/>
        </p:spPr>
        <p:txBody>
          <a:bodyPr wrap="none" rtlCol="0">
            <a:spAutoFit/>
          </a:bodyPr>
          <a:lstStyle/>
          <a:p>
            <a:r>
              <a:rPr lang="en-US" sz="2000" b="1" dirty="0"/>
              <a:t>A</a:t>
            </a:r>
          </a:p>
        </p:txBody>
      </p:sp>
      <p:sp>
        <p:nvSpPr>
          <p:cNvPr id="6" name="TextBox 5"/>
          <p:cNvSpPr txBox="1"/>
          <p:nvPr/>
        </p:nvSpPr>
        <p:spPr>
          <a:xfrm>
            <a:off x="304800" y="3162300"/>
            <a:ext cx="340158" cy="400110"/>
          </a:xfrm>
          <a:prstGeom prst="rect">
            <a:avLst/>
          </a:prstGeom>
          <a:noFill/>
        </p:spPr>
        <p:txBody>
          <a:bodyPr wrap="none" rtlCol="0">
            <a:spAutoFit/>
          </a:bodyPr>
          <a:lstStyle/>
          <a:p>
            <a:r>
              <a:rPr lang="en-US" sz="2000" b="1" dirty="0"/>
              <a:t>B</a:t>
            </a:r>
          </a:p>
        </p:txBody>
      </p:sp>
      <p:sp>
        <p:nvSpPr>
          <p:cNvPr id="7" name="TextBox 6"/>
          <p:cNvSpPr txBox="1"/>
          <p:nvPr/>
        </p:nvSpPr>
        <p:spPr>
          <a:xfrm>
            <a:off x="457200" y="5954511"/>
            <a:ext cx="320922" cy="400110"/>
          </a:xfrm>
          <a:prstGeom prst="rect">
            <a:avLst/>
          </a:prstGeom>
          <a:noFill/>
        </p:spPr>
        <p:txBody>
          <a:bodyPr wrap="none" rtlCol="0">
            <a:spAutoFit/>
          </a:bodyPr>
          <a:lstStyle/>
          <a:p>
            <a:r>
              <a:rPr lang="en-US" sz="2000" b="1" dirty="0"/>
              <a:t>C</a:t>
            </a:r>
          </a:p>
        </p:txBody>
      </p:sp>
      <p:sp>
        <p:nvSpPr>
          <p:cNvPr id="8" name="TextBox 7">
            <a:extLst>
              <a:ext uri="{FF2B5EF4-FFF2-40B4-BE49-F238E27FC236}">
                <a16:creationId xmlns:a16="http://schemas.microsoft.com/office/drawing/2014/main" id="{43839786-C365-4E47-BC6A-9D00622B89FE}"/>
              </a:ext>
            </a:extLst>
          </p:cNvPr>
          <p:cNvSpPr txBox="1"/>
          <p:nvPr/>
        </p:nvSpPr>
        <p:spPr>
          <a:xfrm>
            <a:off x="4038600" y="571500"/>
            <a:ext cx="2514600" cy="5632311"/>
          </a:xfrm>
          <a:prstGeom prst="rect">
            <a:avLst/>
          </a:prstGeom>
          <a:noFill/>
        </p:spPr>
        <p:txBody>
          <a:bodyPr wrap="square" rtlCol="0">
            <a:spAutoFit/>
          </a:bodyPr>
          <a:lstStyle/>
          <a:p>
            <a:r>
              <a:rPr lang="en-US" dirty="0"/>
              <a:t>Figure6: Mean methylation vs.  methylation differences in the control group over time: (A) week2 vs. week 15, (B) week 2 vs. week 25, and (C) week 15 vs. week 25. Green and red symbols show differentially methylated regions (DMR) with false discovery rates (FDR) of less than 0.1. The dotted horizontal lines correspond to 20% difference in methylation. Most changes occurred between weeks 2 and 15.</a:t>
            </a:r>
          </a:p>
        </p:txBody>
      </p:sp>
    </p:spTree>
    <p:extLst>
      <p:ext uri="{BB962C8B-B14F-4D97-AF65-F5344CB8AC3E}">
        <p14:creationId xmlns:p14="http://schemas.microsoft.com/office/powerpoint/2010/main" val="2664863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B9A2DB-8F4F-4FCA-8D4F-AB4EDCD9DD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228600"/>
            <a:ext cx="3124200" cy="3124200"/>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3450794377"/>
              </p:ext>
            </p:extLst>
          </p:nvPr>
        </p:nvGraphicFramePr>
        <p:xfrm>
          <a:off x="353218" y="3368040"/>
          <a:ext cx="5999163" cy="5418138"/>
        </p:xfrm>
        <a:graphic>
          <a:graphicData uri="http://schemas.openxmlformats.org/presentationml/2006/ole">
            <mc:AlternateContent xmlns:mc="http://schemas.openxmlformats.org/markup-compatibility/2006">
              <mc:Choice xmlns:v="urn:schemas-microsoft-com:vml" Requires="v">
                <p:oleObj spid="_x0000_s1076" name="Worksheet" r:id="rId5" imgW="8658350" imgH="7819896" progId="Excel.Sheet.12">
                  <p:embed/>
                </p:oleObj>
              </mc:Choice>
              <mc:Fallback>
                <p:oleObj name="Worksheet" r:id="rId5" imgW="8658350" imgH="7819896" progId="Excel.Sheet.12">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218" y="3368040"/>
                        <a:ext cx="5999163" cy="541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p:nvPr/>
        </p:nvSpPr>
        <p:spPr>
          <a:xfrm>
            <a:off x="75869" y="28545"/>
            <a:ext cx="340158" cy="400110"/>
          </a:xfrm>
          <a:prstGeom prst="rect">
            <a:avLst/>
          </a:prstGeom>
          <a:noFill/>
        </p:spPr>
        <p:txBody>
          <a:bodyPr wrap="none" rtlCol="0">
            <a:spAutoFit/>
          </a:bodyPr>
          <a:lstStyle/>
          <a:p>
            <a:r>
              <a:rPr lang="en-US" sz="2000" b="1" dirty="0"/>
              <a:t>A</a:t>
            </a:r>
          </a:p>
        </p:txBody>
      </p:sp>
      <p:sp>
        <p:nvSpPr>
          <p:cNvPr id="6" name="TextBox 5"/>
          <p:cNvSpPr txBox="1"/>
          <p:nvPr/>
        </p:nvSpPr>
        <p:spPr>
          <a:xfrm>
            <a:off x="28909" y="3152745"/>
            <a:ext cx="340158" cy="400110"/>
          </a:xfrm>
          <a:prstGeom prst="rect">
            <a:avLst/>
          </a:prstGeom>
          <a:noFill/>
        </p:spPr>
        <p:txBody>
          <a:bodyPr wrap="none" rtlCol="0">
            <a:spAutoFit/>
          </a:bodyPr>
          <a:lstStyle/>
          <a:p>
            <a:r>
              <a:rPr lang="en-US" sz="2000" b="1" dirty="0"/>
              <a:t>B</a:t>
            </a:r>
          </a:p>
        </p:txBody>
      </p:sp>
      <p:sp>
        <p:nvSpPr>
          <p:cNvPr id="8" name="TextBox 7"/>
          <p:cNvSpPr txBox="1"/>
          <p:nvPr/>
        </p:nvSpPr>
        <p:spPr>
          <a:xfrm>
            <a:off x="3352799" y="416548"/>
            <a:ext cx="3276599" cy="2462213"/>
          </a:xfrm>
          <a:prstGeom prst="rect">
            <a:avLst/>
          </a:prstGeom>
          <a:noFill/>
        </p:spPr>
        <p:txBody>
          <a:bodyPr wrap="square" rtlCol="0">
            <a:spAutoFit/>
          </a:bodyPr>
          <a:lstStyle/>
          <a:p>
            <a:pPr>
              <a:defRPr/>
            </a:pPr>
            <a:r>
              <a:rPr lang="en-US" sz="1400" dirty="0"/>
              <a:t>Figure 7: Changes in methylation over time in controls. (A) Heatmap with outermost layer corresponding to Week 15 – Week 2 difference; the middle layer to Week 25 – Week 2, and the innermost layer to Week 25 – Week 15. Only CpG regions with at least 20% difference in methylation and FRD &lt; 0.1 for the first two comparisons are presented. (B) the values corresponding to methylation differences in the heatmap are presented as a table.</a:t>
            </a:r>
          </a:p>
        </p:txBody>
      </p:sp>
    </p:spTree>
    <p:extLst>
      <p:ext uri="{BB962C8B-B14F-4D97-AF65-F5344CB8AC3E}">
        <p14:creationId xmlns:p14="http://schemas.microsoft.com/office/powerpoint/2010/main" val="2559713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33188E-B8C9-4E4E-9678-7FDE5A3E4226}"/>
              </a:ext>
            </a:extLst>
          </p:cNvPr>
          <p:cNvSpPr txBox="1"/>
          <p:nvPr/>
        </p:nvSpPr>
        <p:spPr>
          <a:xfrm>
            <a:off x="228600" y="6345998"/>
            <a:ext cx="5937499" cy="1477328"/>
          </a:xfrm>
          <a:prstGeom prst="rect">
            <a:avLst/>
          </a:prstGeom>
          <a:noFill/>
        </p:spPr>
        <p:txBody>
          <a:bodyPr wrap="square" rtlCol="0">
            <a:spAutoFit/>
          </a:bodyPr>
          <a:lstStyle/>
          <a:p>
            <a:r>
              <a:rPr lang="en-US" dirty="0"/>
              <a:t>Figure8: Mean methylation vs.  methylation differences between the treatment groups at week 2. Larger number of differentially methylated regions (DMR) were found between UVB and control (A) compared to UVB and UVB+SFN (B).</a:t>
            </a:r>
          </a:p>
          <a:p>
            <a:endParaRPr lang="en-US" dirty="0"/>
          </a:p>
        </p:txBody>
      </p:sp>
      <p:pic>
        <p:nvPicPr>
          <p:cNvPr id="3" name="Picture 2">
            <a:extLst>
              <a:ext uri="{FF2B5EF4-FFF2-40B4-BE49-F238E27FC236}">
                <a16:creationId xmlns:a16="http://schemas.microsoft.com/office/drawing/2014/main" id="{E1E46644-616B-4B7F-997A-5D260D9B65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228600"/>
            <a:ext cx="2895600" cy="2895600"/>
          </a:xfrm>
          <a:prstGeom prst="rect">
            <a:avLst/>
          </a:prstGeom>
        </p:spPr>
      </p:pic>
      <p:pic>
        <p:nvPicPr>
          <p:cNvPr id="4" name="Picture 3">
            <a:extLst>
              <a:ext uri="{FF2B5EF4-FFF2-40B4-BE49-F238E27FC236}">
                <a16:creationId xmlns:a16="http://schemas.microsoft.com/office/drawing/2014/main" id="{90803BDF-EEEA-427E-8956-3C5CB3D5A7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0" y="3287299"/>
            <a:ext cx="2895600" cy="2895600"/>
          </a:xfrm>
          <a:prstGeom prst="rect">
            <a:avLst/>
          </a:prstGeom>
        </p:spPr>
      </p:pic>
      <p:sp>
        <p:nvSpPr>
          <p:cNvPr id="5" name="TextBox 4"/>
          <p:cNvSpPr txBox="1"/>
          <p:nvPr/>
        </p:nvSpPr>
        <p:spPr>
          <a:xfrm>
            <a:off x="1433647" y="205842"/>
            <a:ext cx="340158" cy="400110"/>
          </a:xfrm>
          <a:prstGeom prst="rect">
            <a:avLst/>
          </a:prstGeom>
          <a:noFill/>
        </p:spPr>
        <p:txBody>
          <a:bodyPr wrap="none" rtlCol="0">
            <a:spAutoFit/>
          </a:bodyPr>
          <a:lstStyle/>
          <a:p>
            <a:r>
              <a:rPr lang="en-US" sz="2000" b="1" dirty="0"/>
              <a:t>A</a:t>
            </a:r>
          </a:p>
        </p:txBody>
      </p:sp>
      <p:sp>
        <p:nvSpPr>
          <p:cNvPr id="6" name="TextBox 5"/>
          <p:cNvSpPr txBox="1"/>
          <p:nvPr/>
        </p:nvSpPr>
        <p:spPr>
          <a:xfrm>
            <a:off x="1329406" y="3287299"/>
            <a:ext cx="340158" cy="400110"/>
          </a:xfrm>
          <a:prstGeom prst="rect">
            <a:avLst/>
          </a:prstGeom>
          <a:noFill/>
        </p:spPr>
        <p:txBody>
          <a:bodyPr wrap="none" rtlCol="0">
            <a:spAutoFit/>
          </a:bodyPr>
          <a:lstStyle/>
          <a:p>
            <a:r>
              <a:rPr lang="en-US" sz="2000" b="1" dirty="0"/>
              <a:t>B</a:t>
            </a:r>
          </a:p>
        </p:txBody>
      </p:sp>
    </p:spTree>
    <p:extLst>
      <p:ext uri="{BB962C8B-B14F-4D97-AF65-F5344CB8AC3E}">
        <p14:creationId xmlns:p14="http://schemas.microsoft.com/office/powerpoint/2010/main" val="507345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549C4A-4900-4A87-ACA7-9DEBEC2A15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358" y="304800"/>
            <a:ext cx="3246120" cy="3246120"/>
          </a:xfrm>
          <a:prstGeom prst="rect">
            <a:avLst/>
          </a:prstGeom>
        </p:spPr>
      </p:pic>
      <p:grpSp>
        <p:nvGrpSpPr>
          <p:cNvPr id="21" name="Group 20">
            <a:extLst>
              <a:ext uri="{FF2B5EF4-FFF2-40B4-BE49-F238E27FC236}">
                <a16:creationId xmlns:a16="http://schemas.microsoft.com/office/drawing/2014/main" id="{2D6797A6-8E1D-4354-9727-3E827017BACF}"/>
              </a:ext>
            </a:extLst>
          </p:cNvPr>
          <p:cNvGrpSpPr/>
          <p:nvPr/>
        </p:nvGrpSpPr>
        <p:grpSpPr>
          <a:xfrm>
            <a:off x="3445066" y="4749880"/>
            <a:ext cx="2819586" cy="4058840"/>
            <a:chOff x="3778464" y="4344551"/>
            <a:chExt cx="2819586" cy="4058840"/>
          </a:xfrm>
        </p:grpSpPr>
        <p:sp>
          <p:nvSpPr>
            <p:cNvPr id="5" name="TextBox 4">
              <a:extLst>
                <a:ext uri="{FF2B5EF4-FFF2-40B4-BE49-F238E27FC236}">
                  <a16:creationId xmlns:a16="http://schemas.microsoft.com/office/drawing/2014/main" id="{BC9AEC95-D555-4A5B-9EBA-76D0B89ADF69}"/>
                </a:ext>
              </a:extLst>
            </p:cNvPr>
            <p:cNvSpPr txBox="1"/>
            <p:nvPr/>
          </p:nvSpPr>
          <p:spPr>
            <a:xfrm>
              <a:off x="3778464" y="7314231"/>
              <a:ext cx="1170513" cy="276999"/>
            </a:xfrm>
            <a:prstGeom prst="rect">
              <a:avLst/>
            </a:prstGeom>
            <a:noFill/>
          </p:spPr>
          <p:txBody>
            <a:bodyPr wrap="none" rtlCol="0">
              <a:spAutoFit/>
            </a:bodyPr>
            <a:lstStyle/>
            <a:p>
              <a:r>
                <a:rPr lang="en-US" sz="1200" dirty="0"/>
                <a:t>3,151-22=3,129</a:t>
              </a:r>
            </a:p>
          </p:txBody>
        </p:sp>
        <p:grpSp>
          <p:nvGrpSpPr>
            <p:cNvPr id="3" name="Group 2">
              <a:extLst>
                <a:ext uri="{FF2B5EF4-FFF2-40B4-BE49-F238E27FC236}">
                  <a16:creationId xmlns:a16="http://schemas.microsoft.com/office/drawing/2014/main" id="{A3ED1044-EA34-499D-A61B-41D6C4C23EB1}"/>
                </a:ext>
              </a:extLst>
            </p:cNvPr>
            <p:cNvGrpSpPr/>
            <p:nvPr/>
          </p:nvGrpSpPr>
          <p:grpSpPr>
            <a:xfrm>
              <a:off x="3861587" y="4344551"/>
              <a:ext cx="2736463" cy="4058840"/>
              <a:chOff x="551773" y="3733800"/>
              <a:chExt cx="2736463" cy="4058840"/>
            </a:xfrm>
          </p:grpSpPr>
          <p:grpSp>
            <p:nvGrpSpPr>
              <p:cNvPr id="4" name="Group 3">
                <a:extLst>
                  <a:ext uri="{FF2B5EF4-FFF2-40B4-BE49-F238E27FC236}">
                    <a16:creationId xmlns:a16="http://schemas.microsoft.com/office/drawing/2014/main" id="{4002D790-43B3-46DE-B61E-6F0553B9CD70}"/>
                  </a:ext>
                </a:extLst>
              </p:cNvPr>
              <p:cNvGrpSpPr/>
              <p:nvPr/>
            </p:nvGrpSpPr>
            <p:grpSpPr>
              <a:xfrm>
                <a:off x="551773" y="5943600"/>
                <a:ext cx="2736463" cy="1849040"/>
                <a:chOff x="5454979" y="1075763"/>
                <a:chExt cx="3945347" cy="2310374"/>
              </a:xfrm>
            </p:grpSpPr>
            <p:sp>
              <p:nvSpPr>
                <p:cNvPr id="14" name="Oval 13">
                  <a:extLst>
                    <a:ext uri="{FF2B5EF4-FFF2-40B4-BE49-F238E27FC236}">
                      <a16:creationId xmlns:a16="http://schemas.microsoft.com/office/drawing/2014/main" id="{79B1DC79-AB67-4852-8CA6-64190A444334}"/>
                    </a:ext>
                  </a:extLst>
                </p:cNvPr>
                <p:cNvSpPr/>
                <p:nvPr/>
              </p:nvSpPr>
              <p:spPr>
                <a:xfrm>
                  <a:off x="5454979" y="1075764"/>
                  <a:ext cx="2631744" cy="2310373"/>
                </a:xfrm>
                <a:prstGeom prst="ellipse">
                  <a:avLst/>
                </a:prstGeom>
                <a:noFill/>
                <a:ln w="38100" cmpd="thickThi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4F2A958-15CA-4117-8A1C-3823A4FE3CC2}"/>
                    </a:ext>
                  </a:extLst>
                </p:cNvPr>
                <p:cNvSpPr/>
                <p:nvPr/>
              </p:nvSpPr>
              <p:spPr>
                <a:xfrm>
                  <a:off x="6863805" y="1075763"/>
                  <a:ext cx="2536521" cy="2310373"/>
                </a:xfrm>
                <a:prstGeom prst="ellipse">
                  <a:avLst/>
                </a:prstGeom>
                <a:noFill/>
                <a:ln w="38100" cmpd="thickThi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3847BE0F-B543-4BB4-9E49-AD37ED071CE7}"/>
                  </a:ext>
                </a:extLst>
              </p:cNvPr>
              <p:cNvSpPr txBox="1"/>
              <p:nvPr/>
            </p:nvSpPr>
            <p:spPr>
              <a:xfrm>
                <a:off x="2460254" y="6703480"/>
                <a:ext cx="779381" cy="276999"/>
              </a:xfrm>
              <a:prstGeom prst="rect">
                <a:avLst/>
              </a:prstGeom>
              <a:noFill/>
            </p:spPr>
            <p:txBody>
              <a:bodyPr wrap="none" rtlCol="0">
                <a:spAutoFit/>
              </a:bodyPr>
              <a:lstStyle/>
              <a:p>
                <a:r>
                  <a:rPr lang="en-US" sz="1200" dirty="0"/>
                  <a:t>51-22=29</a:t>
                </a:r>
              </a:p>
            </p:txBody>
          </p:sp>
          <p:sp>
            <p:nvSpPr>
              <p:cNvPr id="7" name="TextBox 6">
                <a:extLst>
                  <a:ext uri="{FF2B5EF4-FFF2-40B4-BE49-F238E27FC236}">
                    <a16:creationId xmlns:a16="http://schemas.microsoft.com/office/drawing/2014/main" id="{B11993E2-1F2B-4AD6-8D76-5B630816C601}"/>
                  </a:ext>
                </a:extLst>
              </p:cNvPr>
              <p:cNvSpPr txBox="1"/>
              <p:nvPr/>
            </p:nvSpPr>
            <p:spPr>
              <a:xfrm>
                <a:off x="1783681" y="6720327"/>
                <a:ext cx="354584" cy="292388"/>
              </a:xfrm>
              <a:prstGeom prst="rect">
                <a:avLst/>
              </a:prstGeom>
              <a:noFill/>
            </p:spPr>
            <p:txBody>
              <a:bodyPr wrap="none" rtlCol="0">
                <a:spAutoFit/>
              </a:bodyPr>
              <a:lstStyle/>
              <a:p>
                <a:r>
                  <a:rPr lang="en-US" sz="1300" dirty="0"/>
                  <a:t>22</a:t>
                </a:r>
              </a:p>
            </p:txBody>
          </p:sp>
          <p:grpSp>
            <p:nvGrpSpPr>
              <p:cNvPr id="8" name="Group 7">
                <a:extLst>
                  <a:ext uri="{FF2B5EF4-FFF2-40B4-BE49-F238E27FC236}">
                    <a16:creationId xmlns:a16="http://schemas.microsoft.com/office/drawing/2014/main" id="{3986763D-D6B0-4C29-B4C0-5691319C0706}"/>
                  </a:ext>
                </a:extLst>
              </p:cNvPr>
              <p:cNvGrpSpPr/>
              <p:nvPr/>
            </p:nvGrpSpPr>
            <p:grpSpPr>
              <a:xfrm rot="10800000">
                <a:off x="551774" y="3733800"/>
                <a:ext cx="2736462" cy="1854484"/>
                <a:chOff x="6153839" y="1075764"/>
                <a:chExt cx="3385449" cy="2310375"/>
              </a:xfrm>
            </p:grpSpPr>
            <p:sp>
              <p:nvSpPr>
                <p:cNvPr id="12" name="Oval 11">
                  <a:extLst>
                    <a:ext uri="{FF2B5EF4-FFF2-40B4-BE49-F238E27FC236}">
                      <a16:creationId xmlns:a16="http://schemas.microsoft.com/office/drawing/2014/main" id="{8412D3B0-D310-4105-8D47-367AB12AA780}"/>
                    </a:ext>
                  </a:extLst>
                </p:cNvPr>
                <p:cNvSpPr/>
                <p:nvPr/>
              </p:nvSpPr>
              <p:spPr>
                <a:xfrm>
                  <a:off x="6153839" y="1075764"/>
                  <a:ext cx="2178156" cy="2310375"/>
                </a:xfrm>
                <a:prstGeom prst="ellipse">
                  <a:avLst/>
                </a:prstGeom>
                <a:noFill/>
                <a:ln w="38100" cmpd="thickThi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3ECE9A2-C683-476F-AB2D-283D593FEFE6}"/>
                    </a:ext>
                  </a:extLst>
                </p:cNvPr>
                <p:cNvSpPr/>
                <p:nvPr/>
              </p:nvSpPr>
              <p:spPr>
                <a:xfrm>
                  <a:off x="7281024" y="1075764"/>
                  <a:ext cx="2258264" cy="2310372"/>
                </a:xfrm>
                <a:prstGeom prst="ellipse">
                  <a:avLst/>
                </a:prstGeom>
                <a:noFill/>
                <a:ln w="38100" cmpd="thickThi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D9164B87-238D-464C-8C51-988A5AF08C26}"/>
                  </a:ext>
                </a:extLst>
              </p:cNvPr>
              <p:cNvSpPr txBox="1"/>
              <p:nvPr/>
            </p:nvSpPr>
            <p:spPr>
              <a:xfrm>
                <a:off x="551773" y="4494237"/>
                <a:ext cx="1174108" cy="276999"/>
              </a:xfrm>
              <a:prstGeom prst="rect">
                <a:avLst/>
              </a:prstGeom>
              <a:noFill/>
            </p:spPr>
            <p:txBody>
              <a:bodyPr wrap="square" rtlCol="0">
                <a:spAutoFit/>
              </a:bodyPr>
              <a:lstStyle/>
              <a:p>
                <a:r>
                  <a:rPr lang="en-US" sz="1200" dirty="0"/>
                  <a:t>740-16=724</a:t>
                </a:r>
              </a:p>
            </p:txBody>
          </p:sp>
          <p:sp>
            <p:nvSpPr>
              <p:cNvPr id="10" name="TextBox 9">
                <a:extLst>
                  <a:ext uri="{FF2B5EF4-FFF2-40B4-BE49-F238E27FC236}">
                    <a16:creationId xmlns:a16="http://schemas.microsoft.com/office/drawing/2014/main" id="{55E15B0C-52FA-4445-AFD6-EDE3B97DC9F6}"/>
                  </a:ext>
                </a:extLst>
              </p:cNvPr>
              <p:cNvSpPr txBox="1"/>
              <p:nvPr/>
            </p:nvSpPr>
            <p:spPr>
              <a:xfrm>
                <a:off x="1768932" y="4494237"/>
                <a:ext cx="369074" cy="276999"/>
              </a:xfrm>
              <a:prstGeom prst="rect">
                <a:avLst/>
              </a:prstGeom>
              <a:noFill/>
            </p:spPr>
            <p:txBody>
              <a:bodyPr wrap="square" rtlCol="0">
                <a:spAutoFit/>
              </a:bodyPr>
              <a:lstStyle/>
              <a:p>
                <a:r>
                  <a:rPr lang="en-US" sz="1200" dirty="0"/>
                  <a:t>16</a:t>
                </a:r>
              </a:p>
            </p:txBody>
          </p:sp>
          <p:sp>
            <p:nvSpPr>
              <p:cNvPr id="11" name="TextBox 10">
                <a:extLst>
                  <a:ext uri="{FF2B5EF4-FFF2-40B4-BE49-F238E27FC236}">
                    <a16:creationId xmlns:a16="http://schemas.microsoft.com/office/drawing/2014/main" id="{2A460042-6A02-43FB-83FF-3FC231E47088}"/>
                  </a:ext>
                </a:extLst>
              </p:cNvPr>
              <p:cNvSpPr txBox="1"/>
              <p:nvPr/>
            </p:nvSpPr>
            <p:spPr>
              <a:xfrm>
                <a:off x="2433173" y="4494236"/>
                <a:ext cx="779381" cy="276999"/>
              </a:xfrm>
              <a:prstGeom prst="rect">
                <a:avLst/>
              </a:prstGeom>
              <a:noFill/>
            </p:spPr>
            <p:txBody>
              <a:bodyPr wrap="none" rtlCol="0">
                <a:spAutoFit/>
              </a:bodyPr>
              <a:lstStyle/>
              <a:p>
                <a:r>
                  <a:rPr lang="en-US" sz="1200" dirty="0"/>
                  <a:t>54-16=38</a:t>
                </a:r>
              </a:p>
            </p:txBody>
          </p:sp>
        </p:grpSp>
      </p:grpSp>
      <p:graphicFrame>
        <p:nvGraphicFramePr>
          <p:cNvPr id="16" name="Object 15"/>
          <p:cNvGraphicFramePr>
            <a:graphicFrameLocks noChangeAspect="1"/>
          </p:cNvGraphicFramePr>
          <p:nvPr>
            <p:extLst>
              <p:ext uri="{D42A27DB-BD31-4B8C-83A1-F6EECF244321}">
                <p14:modId xmlns:p14="http://schemas.microsoft.com/office/powerpoint/2010/main" val="2329657242"/>
              </p:ext>
            </p:extLst>
          </p:nvPr>
        </p:nvGraphicFramePr>
        <p:xfrm>
          <a:off x="427755" y="3534433"/>
          <a:ext cx="2698750" cy="5418138"/>
        </p:xfrm>
        <a:graphic>
          <a:graphicData uri="http://schemas.openxmlformats.org/presentationml/2006/ole">
            <mc:AlternateContent xmlns:mc="http://schemas.openxmlformats.org/markup-compatibility/2006">
              <mc:Choice xmlns:v="urn:schemas-microsoft-com:vml" Requires="v">
                <p:oleObj spid="_x0000_s2099" name="Worksheet" r:id="rId5" imgW="3705286" imgH="7439038" progId="Excel.Sheet.12">
                  <p:embed/>
                </p:oleObj>
              </mc:Choice>
              <mc:Fallback>
                <p:oleObj name="Worksheet" r:id="rId5" imgW="3705286" imgH="7439038" progId="Excel.Sheet.12">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755" y="3534433"/>
                        <a:ext cx="2698750" cy="541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Box 16"/>
          <p:cNvSpPr txBox="1"/>
          <p:nvPr/>
        </p:nvSpPr>
        <p:spPr>
          <a:xfrm>
            <a:off x="178156" y="88807"/>
            <a:ext cx="340158" cy="400110"/>
          </a:xfrm>
          <a:prstGeom prst="rect">
            <a:avLst/>
          </a:prstGeom>
          <a:noFill/>
        </p:spPr>
        <p:txBody>
          <a:bodyPr wrap="none" rtlCol="0">
            <a:spAutoFit/>
          </a:bodyPr>
          <a:lstStyle/>
          <a:p>
            <a:r>
              <a:rPr lang="en-US" sz="2000" b="1" dirty="0"/>
              <a:t>A</a:t>
            </a:r>
          </a:p>
        </p:txBody>
      </p:sp>
      <p:sp>
        <p:nvSpPr>
          <p:cNvPr id="18" name="TextBox 17"/>
          <p:cNvSpPr txBox="1"/>
          <p:nvPr/>
        </p:nvSpPr>
        <p:spPr>
          <a:xfrm>
            <a:off x="109194" y="3550920"/>
            <a:ext cx="340158" cy="400110"/>
          </a:xfrm>
          <a:prstGeom prst="rect">
            <a:avLst/>
          </a:prstGeom>
          <a:noFill/>
        </p:spPr>
        <p:txBody>
          <a:bodyPr wrap="none" rtlCol="0">
            <a:spAutoFit/>
          </a:bodyPr>
          <a:lstStyle/>
          <a:p>
            <a:r>
              <a:rPr lang="en-US" sz="2000" b="1" dirty="0"/>
              <a:t>B</a:t>
            </a:r>
          </a:p>
        </p:txBody>
      </p:sp>
      <p:sp>
        <p:nvSpPr>
          <p:cNvPr id="19" name="TextBox 18"/>
          <p:cNvSpPr txBox="1"/>
          <p:nvPr/>
        </p:nvSpPr>
        <p:spPr>
          <a:xfrm rot="10800000" flipV="1">
            <a:off x="3251415" y="4655135"/>
            <a:ext cx="341525" cy="400110"/>
          </a:xfrm>
          <a:prstGeom prst="rect">
            <a:avLst/>
          </a:prstGeom>
          <a:noFill/>
        </p:spPr>
        <p:txBody>
          <a:bodyPr wrap="square" rtlCol="0">
            <a:spAutoFit/>
          </a:bodyPr>
          <a:lstStyle/>
          <a:p>
            <a:r>
              <a:rPr lang="en-US" sz="2000" b="1" dirty="0"/>
              <a:t>C</a:t>
            </a:r>
          </a:p>
        </p:txBody>
      </p:sp>
      <p:sp>
        <p:nvSpPr>
          <p:cNvPr id="20" name="TextBox 19"/>
          <p:cNvSpPr txBox="1"/>
          <p:nvPr/>
        </p:nvSpPr>
        <p:spPr>
          <a:xfrm>
            <a:off x="3731497" y="209030"/>
            <a:ext cx="2948347" cy="4247317"/>
          </a:xfrm>
          <a:prstGeom prst="rect">
            <a:avLst/>
          </a:prstGeom>
          <a:noFill/>
        </p:spPr>
        <p:txBody>
          <a:bodyPr wrap="square" rtlCol="0">
            <a:spAutoFit/>
          </a:bodyPr>
          <a:lstStyle/>
          <a:p>
            <a:r>
              <a:rPr lang="en-US" dirty="0"/>
              <a:t>Figure9: Heatmap (A) and a table with corresponding values (B) show change in methylation at week 2. Venn diagrams (C)  show that 17 DMRs were hypermethylated in UVB compared to control and hypomethylated in SFN compared to UVB (FDR &lt; 0.1), while 25 DMRs were hypomethylated in UVB compared to control and hypomethylated in SFN compared to UVB (FDR &lt; 0.1). </a:t>
            </a:r>
          </a:p>
        </p:txBody>
      </p:sp>
    </p:spTree>
    <p:extLst>
      <p:ext uri="{BB962C8B-B14F-4D97-AF65-F5344CB8AC3E}">
        <p14:creationId xmlns:p14="http://schemas.microsoft.com/office/powerpoint/2010/main" val="1078629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TotalTime>
  <Words>1715</Words>
  <Application>Microsoft Office PowerPoint</Application>
  <PresentationFormat>On-screen Show (4:3)</PresentationFormat>
  <Paragraphs>446</Paragraphs>
  <Slides>20</Slides>
  <Notes>7</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5" baseType="lpstr">
      <vt:lpstr>Arial</vt:lpstr>
      <vt:lpstr>Calibri</vt:lpstr>
      <vt:lpstr>Times</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Previous RNA-seq data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yy217</dc:creator>
  <cp:lastModifiedBy>Anne Yuqing Yang</cp:lastModifiedBy>
  <cp:revision>47</cp:revision>
  <dcterms:created xsi:type="dcterms:W3CDTF">2006-08-16T00:00:00Z</dcterms:created>
  <dcterms:modified xsi:type="dcterms:W3CDTF">2018-12-03T02:44:19Z</dcterms:modified>
</cp:coreProperties>
</file>